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22"/>
  </p:notesMasterIdLst>
  <p:sldIdLst>
    <p:sldId id="626" r:id="rId5"/>
    <p:sldId id="259" r:id="rId6"/>
    <p:sldId id="260" r:id="rId7"/>
    <p:sldId id="266" r:id="rId8"/>
    <p:sldId id="279" r:id="rId9"/>
    <p:sldId id="627" r:id="rId10"/>
    <p:sldId id="277" r:id="rId11"/>
    <p:sldId id="289" r:id="rId12"/>
    <p:sldId id="288" r:id="rId13"/>
    <p:sldId id="275" r:id="rId14"/>
    <p:sldId id="290" r:id="rId15"/>
    <p:sldId id="267" r:id="rId16"/>
    <p:sldId id="276" r:id="rId17"/>
    <p:sldId id="286" r:id="rId18"/>
    <p:sldId id="287" r:id="rId19"/>
    <p:sldId id="628" r:id="rId20"/>
    <p:sldId id="282" r:id="rId21"/>
  </p:sldIdLst>
  <p:sldSz cx="12192000" cy="6858000"/>
  <p:notesSz cx="6858000" cy="9144000"/>
  <p:defaultTextStyle>
    <a:defPPr>
      <a:defRPr lang="en-US"/>
    </a:defPPr>
    <a:lvl1pPr marL="0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4pPr>
    <a:lvl5pPr marL="1828372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53"/>
    <a:srgbClr val="465D7B"/>
    <a:srgbClr val="F56423"/>
    <a:srgbClr val="A3D237"/>
    <a:srgbClr val="BBDDF6"/>
    <a:srgbClr val="FFFFFF"/>
    <a:srgbClr val="DDC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DDB1A7-A821-C568-D605-80C2FDD12850}" v="1" dt="2025-08-19T13:28:55.691"/>
    <p1510:client id="{80547DFC-14C9-4C2C-A46C-2A499C8B9C0D}" v="33" dt="2025-08-18T22:37:17.407"/>
    <p1510:client id="{895880CD-85F4-5054-754A-B6ABFE09BF8E}" v="132" dt="2025-08-20T21:54:38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8"/>
    <p:restoredTop sz="94670"/>
  </p:normalViewPr>
  <p:slideViewPr>
    <p:cSldViewPr snapToGrid="0">
      <p:cViewPr varScale="1">
        <p:scale>
          <a:sx n="106" d="100"/>
          <a:sy n="106" d="100"/>
        </p:scale>
        <p:origin x="19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BFB4E-9D14-4B97-AB54-31D6A126F885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1B03EE8-8793-4157-A466-F93CC31CB65E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Explore</a:t>
          </a:r>
        </a:p>
      </dgm:t>
    </dgm:pt>
    <dgm:pt modelId="{A131BB8A-9DFD-439B-AB70-280DF74AF828}" type="parTrans" cxnId="{16B4AB12-BCED-40D8-B126-65543662772D}">
      <dgm:prSet/>
      <dgm:spPr/>
      <dgm:t>
        <a:bodyPr/>
        <a:lstStyle/>
        <a:p>
          <a:endParaRPr lang="en-US"/>
        </a:p>
      </dgm:t>
    </dgm:pt>
    <dgm:pt modelId="{AA3DA9E3-DB7A-42E7-9891-948FD445AF10}" type="sibTrans" cxnId="{16B4AB12-BCED-40D8-B126-65543662772D}">
      <dgm:prSet/>
      <dgm:spPr/>
      <dgm:t>
        <a:bodyPr/>
        <a:lstStyle/>
        <a:p>
          <a:endParaRPr lang="en-US"/>
        </a:p>
      </dgm:t>
    </dgm:pt>
    <dgm:pt modelId="{4B5B5911-B343-4677-8E60-8B89F4BC187C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Explore the components of the SHSU Clinical Teaching Program and stakeholders involved</a:t>
          </a:r>
        </a:p>
      </dgm:t>
    </dgm:pt>
    <dgm:pt modelId="{C9DCC0A4-171E-4BDA-9D20-00C4B37CDCBB}" type="parTrans" cxnId="{53C69BE1-B6DB-4BBD-9352-A23C1DEBE040}">
      <dgm:prSet/>
      <dgm:spPr/>
      <dgm:t>
        <a:bodyPr/>
        <a:lstStyle/>
        <a:p>
          <a:endParaRPr lang="en-US"/>
        </a:p>
      </dgm:t>
    </dgm:pt>
    <dgm:pt modelId="{355077F3-6CCF-49FF-8DC6-5B8161304A6D}" type="sibTrans" cxnId="{53C69BE1-B6DB-4BBD-9352-A23C1DEBE040}">
      <dgm:prSet/>
      <dgm:spPr/>
      <dgm:t>
        <a:bodyPr/>
        <a:lstStyle/>
        <a:p>
          <a:endParaRPr lang="en-US"/>
        </a:p>
      </dgm:t>
    </dgm:pt>
    <dgm:pt modelId="{2CC54C53-E854-417C-8E6D-F56E316175B4}">
      <dgm:prSet phldr="0"/>
      <dgm:spPr/>
      <dgm:t>
        <a:bodyPr/>
        <a:lstStyle/>
        <a:p>
          <a:r>
            <a:rPr lang="en-US">
              <a:latin typeface="Arial"/>
              <a:cs typeface="Arial"/>
            </a:rPr>
            <a:t>Understand</a:t>
          </a:r>
        </a:p>
      </dgm:t>
    </dgm:pt>
    <dgm:pt modelId="{1AA7E413-85DA-42AB-8DC9-BEB3C8F966CB}" type="parTrans" cxnId="{A12BA1B8-34E5-41D7-BDA9-AA8663E5ED5E}">
      <dgm:prSet/>
      <dgm:spPr/>
      <dgm:t>
        <a:bodyPr/>
        <a:lstStyle/>
        <a:p>
          <a:endParaRPr lang="en-US"/>
        </a:p>
      </dgm:t>
    </dgm:pt>
    <dgm:pt modelId="{42A164C5-9535-4073-A36C-19D2E6AC503B}" type="sibTrans" cxnId="{A12BA1B8-34E5-41D7-BDA9-AA8663E5ED5E}">
      <dgm:prSet/>
      <dgm:spPr/>
      <dgm:t>
        <a:bodyPr/>
        <a:lstStyle/>
        <a:p>
          <a:endParaRPr lang="en-US"/>
        </a:p>
      </dgm:t>
    </dgm:pt>
    <dgm:pt modelId="{D3CC3E26-EED1-4C30-882F-806D26B394E8}">
      <dgm:prSet/>
      <dgm:spPr/>
      <dgm:t>
        <a:bodyPr/>
        <a:lstStyle/>
        <a:p>
          <a:r>
            <a:rPr lang="en-US">
              <a:latin typeface="Arial"/>
              <a:cs typeface="Arial"/>
            </a:rPr>
            <a:t>Understand the roles of the site coordinator and cooperating teacher in coaching the teacher candidate</a:t>
          </a:r>
        </a:p>
      </dgm:t>
    </dgm:pt>
    <dgm:pt modelId="{B86137EC-9ED5-4AB3-8871-5ED8C0F44D6F}" type="parTrans" cxnId="{75EB9791-6E8D-486B-B064-E8F8EA22BEDA}">
      <dgm:prSet/>
      <dgm:spPr/>
      <dgm:t>
        <a:bodyPr/>
        <a:lstStyle/>
        <a:p>
          <a:endParaRPr lang="en-US"/>
        </a:p>
      </dgm:t>
    </dgm:pt>
    <dgm:pt modelId="{3549B7A2-83DA-472D-B241-1F5BB4314BF4}" type="sibTrans" cxnId="{75EB9791-6E8D-486B-B064-E8F8EA22BEDA}">
      <dgm:prSet/>
      <dgm:spPr/>
      <dgm:t>
        <a:bodyPr/>
        <a:lstStyle/>
        <a:p>
          <a:endParaRPr lang="en-US"/>
        </a:p>
      </dgm:t>
    </dgm:pt>
    <dgm:pt modelId="{38BD43F5-C6D5-4449-962E-11F619B6FDAD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Emphasize</a:t>
          </a:r>
        </a:p>
      </dgm:t>
    </dgm:pt>
    <dgm:pt modelId="{BAA58E3E-6D23-44B6-8186-3768DA8E4937}" type="parTrans" cxnId="{D2916046-55BE-4254-865A-90C179CF2053}">
      <dgm:prSet/>
      <dgm:spPr/>
      <dgm:t>
        <a:bodyPr/>
        <a:lstStyle/>
        <a:p>
          <a:endParaRPr lang="en-US"/>
        </a:p>
      </dgm:t>
    </dgm:pt>
    <dgm:pt modelId="{6639DBC8-C18C-46A1-A7E2-24497CBC865F}" type="sibTrans" cxnId="{D2916046-55BE-4254-865A-90C179CF2053}">
      <dgm:prSet/>
      <dgm:spPr/>
      <dgm:t>
        <a:bodyPr/>
        <a:lstStyle/>
        <a:p>
          <a:endParaRPr lang="en-US"/>
        </a:p>
      </dgm:t>
    </dgm:pt>
    <dgm:pt modelId="{F003BEAB-3EDD-42A4-8837-CD9578E7CEEC}">
      <dgm:prSet custT="1"/>
      <dgm:spPr/>
      <dgm:t>
        <a:bodyPr/>
        <a:lstStyle/>
        <a:p>
          <a:pPr rtl="0"/>
          <a:r>
            <a:rPr lang="en-US" sz="1800" b="0">
              <a:latin typeface="Arial"/>
              <a:cs typeface="Arial"/>
            </a:rPr>
            <a:t>Emphasize the co-teaching approaches and the coaching role to understand how they are used to help teacher candidates progress</a:t>
          </a:r>
        </a:p>
      </dgm:t>
    </dgm:pt>
    <dgm:pt modelId="{EF971D46-3019-4870-BADF-6255576C918A}" type="parTrans" cxnId="{69763D66-F503-4ECF-8682-99F4D8DE40BB}">
      <dgm:prSet/>
      <dgm:spPr/>
      <dgm:t>
        <a:bodyPr/>
        <a:lstStyle/>
        <a:p>
          <a:endParaRPr lang="en-US"/>
        </a:p>
      </dgm:t>
    </dgm:pt>
    <dgm:pt modelId="{9B30AF64-EC7B-4FB9-B4BA-5448F565296D}" type="sibTrans" cxnId="{69763D66-F503-4ECF-8682-99F4D8DE40BB}">
      <dgm:prSet/>
      <dgm:spPr/>
      <dgm:t>
        <a:bodyPr/>
        <a:lstStyle/>
        <a:p>
          <a:endParaRPr lang="en-US"/>
        </a:p>
      </dgm:t>
    </dgm:pt>
    <dgm:pt modelId="{4973BBF5-B689-4E55-BE5F-7E4F38250458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Explain</a:t>
          </a:r>
        </a:p>
      </dgm:t>
    </dgm:pt>
    <dgm:pt modelId="{D09038C3-9E0F-497C-9BCF-BD5C38FBF8DE}" type="parTrans" cxnId="{39B8E66B-750C-4E77-835B-865FBC46E7A1}">
      <dgm:prSet/>
      <dgm:spPr/>
      <dgm:t>
        <a:bodyPr/>
        <a:lstStyle/>
        <a:p>
          <a:endParaRPr lang="en-US"/>
        </a:p>
      </dgm:t>
    </dgm:pt>
    <dgm:pt modelId="{330C9E92-F150-4C40-9D78-F54AD631939A}" type="sibTrans" cxnId="{39B8E66B-750C-4E77-835B-865FBC46E7A1}">
      <dgm:prSet/>
      <dgm:spPr/>
      <dgm:t>
        <a:bodyPr/>
        <a:lstStyle/>
        <a:p>
          <a:endParaRPr lang="en-US"/>
        </a:p>
      </dgm:t>
    </dgm:pt>
    <dgm:pt modelId="{6CD36EC3-1F40-46B5-B4F1-73EB706759C6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Explain how data is analyzed to grow student teachers and the YCT program</a:t>
          </a:r>
        </a:p>
      </dgm:t>
    </dgm:pt>
    <dgm:pt modelId="{2A777CB2-6D49-4266-B15B-A088583681D5}" type="parTrans" cxnId="{183F0F1A-61E9-4DEA-85D6-D3FF3963AA79}">
      <dgm:prSet/>
      <dgm:spPr/>
      <dgm:t>
        <a:bodyPr/>
        <a:lstStyle/>
        <a:p>
          <a:endParaRPr lang="en-US"/>
        </a:p>
      </dgm:t>
    </dgm:pt>
    <dgm:pt modelId="{502BFEFE-D2DB-4646-B962-601C04A0A7EC}" type="sibTrans" cxnId="{183F0F1A-61E9-4DEA-85D6-D3FF3963AA79}">
      <dgm:prSet/>
      <dgm:spPr/>
      <dgm:t>
        <a:bodyPr/>
        <a:lstStyle/>
        <a:p>
          <a:endParaRPr lang="en-US"/>
        </a:p>
      </dgm:t>
    </dgm:pt>
    <dgm:pt modelId="{96E2405F-2B5F-487E-8582-AE13E6C37E7D}" type="pres">
      <dgm:prSet presAssocID="{55DBFB4E-9D14-4B97-AB54-31D6A126F885}" presName="Name0" presStyleCnt="0">
        <dgm:presLayoutVars>
          <dgm:dir/>
          <dgm:animLvl val="lvl"/>
          <dgm:resizeHandles val="exact"/>
        </dgm:presLayoutVars>
      </dgm:prSet>
      <dgm:spPr/>
    </dgm:pt>
    <dgm:pt modelId="{96DDDFC6-D952-41A4-8609-5BFD7577E706}" type="pres">
      <dgm:prSet presAssocID="{21B03EE8-8793-4157-A466-F93CC31CB65E}" presName="composite" presStyleCnt="0"/>
      <dgm:spPr/>
    </dgm:pt>
    <dgm:pt modelId="{BBD9AD11-2929-48CE-9F89-BE6D7480D85A}" type="pres">
      <dgm:prSet presAssocID="{21B03EE8-8793-4157-A466-F93CC31CB65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65C4417-B867-4E04-B0FD-7A10A060838E}" type="pres">
      <dgm:prSet presAssocID="{21B03EE8-8793-4157-A466-F93CC31CB65E}" presName="desTx" presStyleLbl="alignAccFollowNode1" presStyleIdx="0" presStyleCnt="4">
        <dgm:presLayoutVars>
          <dgm:bulletEnabled val="1"/>
        </dgm:presLayoutVars>
      </dgm:prSet>
      <dgm:spPr/>
    </dgm:pt>
    <dgm:pt modelId="{11176833-C31B-48DA-9614-05DC02E2B982}" type="pres">
      <dgm:prSet presAssocID="{AA3DA9E3-DB7A-42E7-9891-948FD445AF10}" presName="space" presStyleCnt="0"/>
      <dgm:spPr/>
    </dgm:pt>
    <dgm:pt modelId="{EA6A2237-9E9B-4FD4-A8FE-00E4A1074586}" type="pres">
      <dgm:prSet presAssocID="{2CC54C53-E854-417C-8E6D-F56E316175B4}" presName="composite" presStyleCnt="0"/>
      <dgm:spPr/>
    </dgm:pt>
    <dgm:pt modelId="{4E32DBA9-271F-400D-806E-D0980EB88C38}" type="pres">
      <dgm:prSet presAssocID="{2CC54C53-E854-417C-8E6D-F56E316175B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0F4F0E0-F9A0-4E1D-9F7F-EBF14F08C1D3}" type="pres">
      <dgm:prSet presAssocID="{2CC54C53-E854-417C-8E6D-F56E316175B4}" presName="desTx" presStyleLbl="alignAccFollowNode1" presStyleIdx="1" presStyleCnt="4">
        <dgm:presLayoutVars>
          <dgm:bulletEnabled val="1"/>
        </dgm:presLayoutVars>
      </dgm:prSet>
      <dgm:spPr/>
    </dgm:pt>
    <dgm:pt modelId="{49F87294-6D19-4F9C-B8ED-C6E911352FE3}" type="pres">
      <dgm:prSet presAssocID="{42A164C5-9535-4073-A36C-19D2E6AC503B}" presName="space" presStyleCnt="0"/>
      <dgm:spPr/>
    </dgm:pt>
    <dgm:pt modelId="{F1796500-1299-4C72-9CE5-735FECECBB53}" type="pres">
      <dgm:prSet presAssocID="{38BD43F5-C6D5-4449-962E-11F619B6FDAD}" presName="composite" presStyleCnt="0"/>
      <dgm:spPr/>
    </dgm:pt>
    <dgm:pt modelId="{76576D84-8059-48E8-8714-8DFCDACCEF9F}" type="pres">
      <dgm:prSet presAssocID="{38BD43F5-C6D5-4449-962E-11F619B6FDA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949BE04-088F-4490-A6BB-F09F8105BE6E}" type="pres">
      <dgm:prSet presAssocID="{38BD43F5-C6D5-4449-962E-11F619B6FDAD}" presName="desTx" presStyleLbl="alignAccFollowNode1" presStyleIdx="2" presStyleCnt="4">
        <dgm:presLayoutVars>
          <dgm:bulletEnabled val="1"/>
        </dgm:presLayoutVars>
      </dgm:prSet>
      <dgm:spPr/>
    </dgm:pt>
    <dgm:pt modelId="{4D5941DD-9C9D-4F31-8916-853406A2C6FE}" type="pres">
      <dgm:prSet presAssocID="{6639DBC8-C18C-46A1-A7E2-24497CBC865F}" presName="space" presStyleCnt="0"/>
      <dgm:spPr/>
    </dgm:pt>
    <dgm:pt modelId="{53DD4FA4-DCE1-4B00-AC86-10E0C148C3E4}" type="pres">
      <dgm:prSet presAssocID="{4973BBF5-B689-4E55-BE5F-7E4F38250458}" presName="composite" presStyleCnt="0"/>
      <dgm:spPr/>
    </dgm:pt>
    <dgm:pt modelId="{AA35057A-CA5E-40CF-B551-E29DA9E011FD}" type="pres">
      <dgm:prSet presAssocID="{4973BBF5-B689-4E55-BE5F-7E4F3825045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524EE8E-C798-4C21-861E-AC5524266DFB}" type="pres">
      <dgm:prSet presAssocID="{4973BBF5-B689-4E55-BE5F-7E4F3825045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9374C02-2F06-4122-A3DF-5C215B97F5F8}" type="presOf" srcId="{55DBFB4E-9D14-4B97-AB54-31D6A126F885}" destId="{96E2405F-2B5F-487E-8582-AE13E6C37E7D}" srcOrd="0" destOrd="0" presId="urn:microsoft.com/office/officeart/2005/8/layout/hList1"/>
    <dgm:cxn modelId="{16B4AB12-BCED-40D8-B126-65543662772D}" srcId="{55DBFB4E-9D14-4B97-AB54-31D6A126F885}" destId="{21B03EE8-8793-4157-A466-F93CC31CB65E}" srcOrd="0" destOrd="0" parTransId="{A131BB8A-9DFD-439B-AB70-280DF74AF828}" sibTransId="{AA3DA9E3-DB7A-42E7-9891-948FD445AF10}"/>
    <dgm:cxn modelId="{183F0F1A-61E9-4DEA-85D6-D3FF3963AA79}" srcId="{4973BBF5-B689-4E55-BE5F-7E4F38250458}" destId="{6CD36EC3-1F40-46B5-B4F1-73EB706759C6}" srcOrd="0" destOrd="0" parTransId="{2A777CB2-6D49-4266-B15B-A088583681D5}" sibTransId="{502BFEFE-D2DB-4646-B962-601C04A0A7EC}"/>
    <dgm:cxn modelId="{D2FC8733-A00D-4931-B9A8-70BEA39AABC9}" type="presOf" srcId="{F003BEAB-3EDD-42A4-8837-CD9578E7CEEC}" destId="{B949BE04-088F-4490-A6BB-F09F8105BE6E}" srcOrd="0" destOrd="0" presId="urn:microsoft.com/office/officeart/2005/8/layout/hList1"/>
    <dgm:cxn modelId="{809CA635-036F-4125-B132-3FD807DECCDB}" type="presOf" srcId="{4973BBF5-B689-4E55-BE5F-7E4F38250458}" destId="{AA35057A-CA5E-40CF-B551-E29DA9E011FD}" srcOrd="0" destOrd="0" presId="urn:microsoft.com/office/officeart/2005/8/layout/hList1"/>
    <dgm:cxn modelId="{69763D66-F503-4ECF-8682-99F4D8DE40BB}" srcId="{38BD43F5-C6D5-4449-962E-11F619B6FDAD}" destId="{F003BEAB-3EDD-42A4-8837-CD9578E7CEEC}" srcOrd="0" destOrd="0" parTransId="{EF971D46-3019-4870-BADF-6255576C918A}" sibTransId="{9B30AF64-EC7B-4FB9-B4BA-5448F565296D}"/>
    <dgm:cxn modelId="{D2916046-55BE-4254-865A-90C179CF2053}" srcId="{55DBFB4E-9D14-4B97-AB54-31D6A126F885}" destId="{38BD43F5-C6D5-4449-962E-11F619B6FDAD}" srcOrd="2" destOrd="0" parTransId="{BAA58E3E-6D23-44B6-8186-3768DA8E4937}" sibTransId="{6639DBC8-C18C-46A1-A7E2-24497CBC865F}"/>
    <dgm:cxn modelId="{BDD04848-3996-4E7F-98E4-F1A7D2AB2AC6}" type="presOf" srcId="{6CD36EC3-1F40-46B5-B4F1-73EB706759C6}" destId="{E524EE8E-C798-4C21-861E-AC5524266DFB}" srcOrd="0" destOrd="0" presId="urn:microsoft.com/office/officeart/2005/8/layout/hList1"/>
    <dgm:cxn modelId="{39B8E66B-750C-4E77-835B-865FBC46E7A1}" srcId="{55DBFB4E-9D14-4B97-AB54-31D6A126F885}" destId="{4973BBF5-B689-4E55-BE5F-7E4F38250458}" srcOrd="3" destOrd="0" parTransId="{D09038C3-9E0F-497C-9BCF-BD5C38FBF8DE}" sibTransId="{330C9E92-F150-4C40-9D78-F54AD631939A}"/>
    <dgm:cxn modelId="{879E498D-943B-4AD0-8260-99530A6A8887}" type="presOf" srcId="{38BD43F5-C6D5-4449-962E-11F619B6FDAD}" destId="{76576D84-8059-48E8-8714-8DFCDACCEF9F}" srcOrd="0" destOrd="0" presId="urn:microsoft.com/office/officeart/2005/8/layout/hList1"/>
    <dgm:cxn modelId="{75EB9791-6E8D-486B-B064-E8F8EA22BEDA}" srcId="{2CC54C53-E854-417C-8E6D-F56E316175B4}" destId="{D3CC3E26-EED1-4C30-882F-806D26B394E8}" srcOrd="0" destOrd="0" parTransId="{B86137EC-9ED5-4AB3-8871-5ED8C0F44D6F}" sibTransId="{3549B7A2-83DA-472D-B241-1F5BB4314BF4}"/>
    <dgm:cxn modelId="{0C771992-10B8-44B1-AFC4-C32068CAF7E7}" type="presOf" srcId="{21B03EE8-8793-4157-A466-F93CC31CB65E}" destId="{BBD9AD11-2929-48CE-9F89-BE6D7480D85A}" srcOrd="0" destOrd="0" presId="urn:microsoft.com/office/officeart/2005/8/layout/hList1"/>
    <dgm:cxn modelId="{8E691CB0-94C0-4C0A-A7A3-BA861F289E7E}" type="presOf" srcId="{2CC54C53-E854-417C-8E6D-F56E316175B4}" destId="{4E32DBA9-271F-400D-806E-D0980EB88C38}" srcOrd="0" destOrd="0" presId="urn:microsoft.com/office/officeart/2005/8/layout/hList1"/>
    <dgm:cxn modelId="{A12BA1B8-34E5-41D7-BDA9-AA8663E5ED5E}" srcId="{55DBFB4E-9D14-4B97-AB54-31D6A126F885}" destId="{2CC54C53-E854-417C-8E6D-F56E316175B4}" srcOrd="1" destOrd="0" parTransId="{1AA7E413-85DA-42AB-8DC9-BEB3C8F966CB}" sibTransId="{42A164C5-9535-4073-A36C-19D2E6AC503B}"/>
    <dgm:cxn modelId="{EB8C82DB-560B-4531-9D27-9CFC391049AD}" type="presOf" srcId="{4B5B5911-B343-4677-8E60-8B89F4BC187C}" destId="{C65C4417-B867-4E04-B0FD-7A10A060838E}" srcOrd="0" destOrd="0" presId="urn:microsoft.com/office/officeart/2005/8/layout/hList1"/>
    <dgm:cxn modelId="{53C69BE1-B6DB-4BBD-9352-A23C1DEBE040}" srcId="{21B03EE8-8793-4157-A466-F93CC31CB65E}" destId="{4B5B5911-B343-4677-8E60-8B89F4BC187C}" srcOrd="0" destOrd="0" parTransId="{C9DCC0A4-171E-4BDA-9D20-00C4B37CDCBB}" sibTransId="{355077F3-6CCF-49FF-8DC6-5B8161304A6D}"/>
    <dgm:cxn modelId="{98A99CE5-130A-4336-8CB7-364C341FD4E0}" type="presOf" srcId="{D3CC3E26-EED1-4C30-882F-806D26B394E8}" destId="{E0F4F0E0-F9A0-4E1D-9F7F-EBF14F08C1D3}" srcOrd="0" destOrd="0" presId="urn:microsoft.com/office/officeart/2005/8/layout/hList1"/>
    <dgm:cxn modelId="{F3E81941-59E8-48D6-8761-93670D10192D}" type="presParOf" srcId="{96E2405F-2B5F-487E-8582-AE13E6C37E7D}" destId="{96DDDFC6-D952-41A4-8609-5BFD7577E706}" srcOrd="0" destOrd="0" presId="urn:microsoft.com/office/officeart/2005/8/layout/hList1"/>
    <dgm:cxn modelId="{1FE276E3-CAD7-4A74-A8F4-24222622E0F7}" type="presParOf" srcId="{96DDDFC6-D952-41A4-8609-5BFD7577E706}" destId="{BBD9AD11-2929-48CE-9F89-BE6D7480D85A}" srcOrd="0" destOrd="0" presId="urn:microsoft.com/office/officeart/2005/8/layout/hList1"/>
    <dgm:cxn modelId="{B5C90EE7-026A-4D15-8325-E7D7F5607BC4}" type="presParOf" srcId="{96DDDFC6-D952-41A4-8609-5BFD7577E706}" destId="{C65C4417-B867-4E04-B0FD-7A10A060838E}" srcOrd="1" destOrd="0" presId="urn:microsoft.com/office/officeart/2005/8/layout/hList1"/>
    <dgm:cxn modelId="{AF47EB43-DC77-4730-B025-869385781D6F}" type="presParOf" srcId="{96E2405F-2B5F-487E-8582-AE13E6C37E7D}" destId="{11176833-C31B-48DA-9614-05DC02E2B982}" srcOrd="1" destOrd="0" presId="urn:microsoft.com/office/officeart/2005/8/layout/hList1"/>
    <dgm:cxn modelId="{13E3D223-EAFE-4D96-8A69-F04888329E29}" type="presParOf" srcId="{96E2405F-2B5F-487E-8582-AE13E6C37E7D}" destId="{EA6A2237-9E9B-4FD4-A8FE-00E4A1074586}" srcOrd="2" destOrd="0" presId="urn:microsoft.com/office/officeart/2005/8/layout/hList1"/>
    <dgm:cxn modelId="{92DE819A-CC8E-4EF6-8F45-0169EA69AE0A}" type="presParOf" srcId="{EA6A2237-9E9B-4FD4-A8FE-00E4A1074586}" destId="{4E32DBA9-271F-400D-806E-D0980EB88C38}" srcOrd="0" destOrd="0" presId="urn:microsoft.com/office/officeart/2005/8/layout/hList1"/>
    <dgm:cxn modelId="{3456E179-9921-44FF-AC3E-4C3E4D8D69D0}" type="presParOf" srcId="{EA6A2237-9E9B-4FD4-A8FE-00E4A1074586}" destId="{E0F4F0E0-F9A0-4E1D-9F7F-EBF14F08C1D3}" srcOrd="1" destOrd="0" presId="urn:microsoft.com/office/officeart/2005/8/layout/hList1"/>
    <dgm:cxn modelId="{183DE657-87EF-4E08-B650-621612A05AF9}" type="presParOf" srcId="{96E2405F-2B5F-487E-8582-AE13E6C37E7D}" destId="{49F87294-6D19-4F9C-B8ED-C6E911352FE3}" srcOrd="3" destOrd="0" presId="urn:microsoft.com/office/officeart/2005/8/layout/hList1"/>
    <dgm:cxn modelId="{0F94509D-A738-4626-85CF-2F45C228FFD7}" type="presParOf" srcId="{96E2405F-2B5F-487E-8582-AE13E6C37E7D}" destId="{F1796500-1299-4C72-9CE5-735FECECBB53}" srcOrd="4" destOrd="0" presId="urn:microsoft.com/office/officeart/2005/8/layout/hList1"/>
    <dgm:cxn modelId="{085116D7-27BD-4E74-9DB3-45D25753DE42}" type="presParOf" srcId="{F1796500-1299-4C72-9CE5-735FECECBB53}" destId="{76576D84-8059-48E8-8714-8DFCDACCEF9F}" srcOrd="0" destOrd="0" presId="urn:microsoft.com/office/officeart/2005/8/layout/hList1"/>
    <dgm:cxn modelId="{53BF5847-2706-46C2-802A-1E6826CF9F3B}" type="presParOf" srcId="{F1796500-1299-4C72-9CE5-735FECECBB53}" destId="{B949BE04-088F-4490-A6BB-F09F8105BE6E}" srcOrd="1" destOrd="0" presId="urn:microsoft.com/office/officeart/2005/8/layout/hList1"/>
    <dgm:cxn modelId="{487A82F6-6DF7-439F-B183-BDD87DBA40E4}" type="presParOf" srcId="{96E2405F-2B5F-487E-8582-AE13E6C37E7D}" destId="{4D5941DD-9C9D-4F31-8916-853406A2C6FE}" srcOrd="5" destOrd="0" presId="urn:microsoft.com/office/officeart/2005/8/layout/hList1"/>
    <dgm:cxn modelId="{34CC4AA4-5CE3-4D42-8332-DAF849260ACE}" type="presParOf" srcId="{96E2405F-2B5F-487E-8582-AE13E6C37E7D}" destId="{53DD4FA4-DCE1-4B00-AC86-10E0C148C3E4}" srcOrd="6" destOrd="0" presId="urn:microsoft.com/office/officeart/2005/8/layout/hList1"/>
    <dgm:cxn modelId="{9B329C87-5A22-4874-9259-F2C341245AD8}" type="presParOf" srcId="{53DD4FA4-DCE1-4B00-AC86-10E0C148C3E4}" destId="{AA35057A-CA5E-40CF-B551-E29DA9E011FD}" srcOrd="0" destOrd="0" presId="urn:microsoft.com/office/officeart/2005/8/layout/hList1"/>
    <dgm:cxn modelId="{9FC26ACA-C808-4F42-B7A0-9B5B2A118876}" type="presParOf" srcId="{53DD4FA4-DCE1-4B00-AC86-10E0C148C3E4}" destId="{E524EE8E-C798-4C21-861E-AC5524266D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6B556-9F02-48C5-B7B2-D8BAD444E9D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212E1C6-92E3-4D12-87EB-B94525B680D5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Most people don’t know what it looks like when they do what they do.</a:t>
          </a:r>
        </a:p>
      </dgm:t>
    </dgm:pt>
    <dgm:pt modelId="{351CBC1F-5E30-40CA-BDF9-E221647CAC15}" type="parTrans" cxnId="{AFBAFAF3-C57A-4741-BFBD-D1DA92A0EA76}">
      <dgm:prSet/>
      <dgm:spPr/>
      <dgm:t>
        <a:bodyPr/>
        <a:lstStyle/>
        <a:p>
          <a:endParaRPr lang="en-US"/>
        </a:p>
      </dgm:t>
    </dgm:pt>
    <dgm:pt modelId="{1F8670F3-02DC-48FD-AF72-F357CB77BB64}" type="sibTrans" cxnId="{AFBAFAF3-C57A-4741-BFBD-D1DA92A0EA76}">
      <dgm:prSet/>
      <dgm:spPr/>
      <dgm:t>
        <a:bodyPr/>
        <a:lstStyle/>
        <a:p>
          <a:endParaRPr lang="en-US"/>
        </a:p>
      </dgm:t>
    </dgm:pt>
    <dgm:pt modelId="{170F5F05-47FE-44CD-81B6-1F5473C1E762}">
      <dgm:prSet/>
      <dgm:spPr/>
      <dgm:t>
        <a:bodyPr/>
        <a:lstStyle/>
        <a:p>
          <a:r>
            <a:rPr lang="en-US">
              <a:latin typeface="Arial"/>
              <a:cs typeface="Arial"/>
            </a:rPr>
            <a:t>People take it personally when we talk about their practice.</a:t>
          </a:r>
        </a:p>
      </dgm:t>
    </dgm:pt>
    <dgm:pt modelId="{F24753B3-2089-47C9-A9C5-B7C4120D7C8A}" type="parTrans" cxnId="{74371CD6-33C4-4753-8A6F-8A5D207A0B85}">
      <dgm:prSet/>
      <dgm:spPr/>
      <dgm:t>
        <a:bodyPr/>
        <a:lstStyle/>
        <a:p>
          <a:endParaRPr lang="en-US"/>
        </a:p>
      </dgm:t>
    </dgm:pt>
    <dgm:pt modelId="{967842CC-A7E3-43AB-9E53-32DF882BA31E}" type="sibTrans" cxnId="{74371CD6-33C4-4753-8A6F-8A5D207A0B85}">
      <dgm:prSet/>
      <dgm:spPr/>
      <dgm:t>
        <a:bodyPr/>
        <a:lstStyle/>
        <a:p>
          <a:endParaRPr lang="en-US"/>
        </a:p>
      </dgm:t>
    </dgm:pt>
    <dgm:pt modelId="{556D34E6-6E37-4652-B92C-512040D9AC2F}">
      <dgm:prSet/>
      <dgm:spPr/>
      <dgm:t>
        <a:bodyPr/>
        <a:lstStyle/>
        <a:p>
          <a:r>
            <a:rPr lang="en-US">
              <a:latin typeface="Arial"/>
              <a:cs typeface="Arial"/>
            </a:rPr>
            <a:t>When we do the thinking for other people, they resist.</a:t>
          </a:r>
        </a:p>
      </dgm:t>
    </dgm:pt>
    <dgm:pt modelId="{C8DC69D2-2742-4886-932E-D2228848B1D0}" type="parTrans" cxnId="{A538AC6A-F7F0-48B8-9E61-63F409C5C88D}">
      <dgm:prSet/>
      <dgm:spPr/>
      <dgm:t>
        <a:bodyPr/>
        <a:lstStyle/>
        <a:p>
          <a:endParaRPr lang="en-US"/>
        </a:p>
      </dgm:t>
    </dgm:pt>
    <dgm:pt modelId="{162614E7-D669-4C75-BA5A-C1D86CC00ACE}" type="sibTrans" cxnId="{A538AC6A-F7F0-48B8-9E61-63F409C5C88D}">
      <dgm:prSet/>
      <dgm:spPr/>
      <dgm:t>
        <a:bodyPr/>
        <a:lstStyle/>
        <a:p>
          <a:endParaRPr lang="en-US"/>
        </a:p>
      </dgm:t>
    </dgm:pt>
    <dgm:pt modelId="{B24EBC4A-2627-4D1D-A0CE-A82C904E2CBA}">
      <dgm:prSet/>
      <dgm:spPr/>
      <dgm:t>
        <a:bodyPr/>
        <a:lstStyle/>
        <a:p>
          <a:r>
            <a:rPr lang="en-US">
              <a:latin typeface="Arial"/>
              <a:cs typeface="Arial"/>
            </a:rPr>
            <a:t>If people perceive us as putting ourselves as "one-up," they resist.</a:t>
          </a:r>
        </a:p>
      </dgm:t>
    </dgm:pt>
    <dgm:pt modelId="{58EC344B-116D-4BC3-899A-D23485B399A5}" type="parTrans" cxnId="{6006FD26-0735-426A-AD7D-D4D4D5485806}">
      <dgm:prSet/>
      <dgm:spPr/>
      <dgm:t>
        <a:bodyPr/>
        <a:lstStyle/>
        <a:p>
          <a:endParaRPr lang="en-US"/>
        </a:p>
      </dgm:t>
    </dgm:pt>
    <dgm:pt modelId="{5094DE14-1038-4839-AB26-63A92E80780B}" type="sibTrans" cxnId="{6006FD26-0735-426A-AD7D-D4D4D5485806}">
      <dgm:prSet/>
      <dgm:spPr/>
      <dgm:t>
        <a:bodyPr/>
        <a:lstStyle/>
        <a:p>
          <a:endParaRPr lang="en-US"/>
        </a:p>
      </dgm:t>
    </dgm:pt>
    <dgm:pt modelId="{B355D482-4F4A-4205-8BC2-F84D5165D1D3}">
      <dgm:prSet/>
      <dgm:spPr/>
      <dgm:t>
        <a:bodyPr/>
        <a:lstStyle/>
        <a:p>
          <a:r>
            <a:rPr lang="en-US">
              <a:latin typeface="Arial"/>
              <a:cs typeface="Arial"/>
            </a:rPr>
            <a:t>Unless people care about a goal, they aren't likely to achieve the goal.</a:t>
          </a:r>
        </a:p>
      </dgm:t>
    </dgm:pt>
    <dgm:pt modelId="{17DF06E3-F7FC-4D73-A438-43F17F1B24EC}" type="parTrans" cxnId="{CE3078C6-8BD9-4A2E-B233-0366107201B2}">
      <dgm:prSet/>
      <dgm:spPr/>
      <dgm:t>
        <a:bodyPr/>
        <a:lstStyle/>
        <a:p>
          <a:endParaRPr lang="en-US"/>
        </a:p>
      </dgm:t>
    </dgm:pt>
    <dgm:pt modelId="{A72009A2-2C42-4B0F-B4F5-71E2F0881CF0}" type="sibTrans" cxnId="{CE3078C6-8BD9-4A2E-B233-0366107201B2}">
      <dgm:prSet/>
      <dgm:spPr/>
      <dgm:t>
        <a:bodyPr/>
        <a:lstStyle/>
        <a:p>
          <a:endParaRPr lang="en-US"/>
        </a:p>
      </dgm:t>
    </dgm:pt>
    <dgm:pt modelId="{B999DE71-29DD-442F-8E4F-6FD842499E7F}" type="pres">
      <dgm:prSet presAssocID="{C486B556-9F02-48C5-B7B2-D8BAD444E9D2}" presName="root" presStyleCnt="0">
        <dgm:presLayoutVars>
          <dgm:dir/>
          <dgm:resizeHandles val="exact"/>
        </dgm:presLayoutVars>
      </dgm:prSet>
      <dgm:spPr/>
    </dgm:pt>
    <dgm:pt modelId="{928B02D1-0B04-4054-BB0C-703FBCA22F9F}" type="pres">
      <dgm:prSet presAssocID="{C486B556-9F02-48C5-B7B2-D8BAD444E9D2}" presName="container" presStyleCnt="0">
        <dgm:presLayoutVars>
          <dgm:dir/>
          <dgm:resizeHandles val="exact"/>
        </dgm:presLayoutVars>
      </dgm:prSet>
      <dgm:spPr/>
    </dgm:pt>
    <dgm:pt modelId="{99BB1E29-0FA6-45ED-85A1-975D2A63C597}" type="pres">
      <dgm:prSet presAssocID="{5212E1C6-92E3-4D12-87EB-B94525B680D5}" presName="compNode" presStyleCnt="0"/>
      <dgm:spPr/>
    </dgm:pt>
    <dgm:pt modelId="{0F06E99C-4EE6-4879-9996-5D0B3B00370A}" type="pres">
      <dgm:prSet presAssocID="{5212E1C6-92E3-4D12-87EB-B94525B680D5}" presName="iconBgRect" presStyleLbl="bgShp" presStyleIdx="0" presStyleCnt="5"/>
      <dgm:spPr/>
    </dgm:pt>
    <dgm:pt modelId="{A9FCD9E9-D72A-420D-979E-EA050066BCEB}" type="pres">
      <dgm:prSet presAssocID="{5212E1C6-92E3-4D12-87EB-B94525B680D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44F11B05-02D5-4ED7-9764-1C6D024152DC}" type="pres">
      <dgm:prSet presAssocID="{5212E1C6-92E3-4D12-87EB-B94525B680D5}" presName="spaceRect" presStyleCnt="0"/>
      <dgm:spPr/>
    </dgm:pt>
    <dgm:pt modelId="{DA576BDE-7954-4506-8563-0FEF184A9F26}" type="pres">
      <dgm:prSet presAssocID="{5212E1C6-92E3-4D12-87EB-B94525B680D5}" presName="textRect" presStyleLbl="revTx" presStyleIdx="0" presStyleCnt="5">
        <dgm:presLayoutVars>
          <dgm:chMax val="1"/>
          <dgm:chPref val="1"/>
        </dgm:presLayoutVars>
      </dgm:prSet>
      <dgm:spPr/>
    </dgm:pt>
    <dgm:pt modelId="{704662E2-0DA9-4BF5-BBC3-6405DB4C5182}" type="pres">
      <dgm:prSet presAssocID="{1F8670F3-02DC-48FD-AF72-F357CB77BB64}" presName="sibTrans" presStyleLbl="sibTrans2D1" presStyleIdx="0" presStyleCnt="0"/>
      <dgm:spPr/>
    </dgm:pt>
    <dgm:pt modelId="{C0E6A853-A46C-4A36-B9A1-A43282EFF7A0}" type="pres">
      <dgm:prSet presAssocID="{170F5F05-47FE-44CD-81B6-1F5473C1E762}" presName="compNode" presStyleCnt="0"/>
      <dgm:spPr/>
    </dgm:pt>
    <dgm:pt modelId="{56D9D8CE-C488-4985-876E-C2D276EA85F7}" type="pres">
      <dgm:prSet presAssocID="{170F5F05-47FE-44CD-81B6-1F5473C1E762}" presName="iconBgRect" presStyleLbl="bgShp" presStyleIdx="1" presStyleCnt="5"/>
      <dgm:spPr/>
    </dgm:pt>
    <dgm:pt modelId="{19C14789-0137-4C39-A81D-34C14933144A}" type="pres">
      <dgm:prSet presAssocID="{170F5F05-47FE-44CD-81B6-1F5473C1E76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9403498-93F1-4E27-9923-962CA4CA6563}" type="pres">
      <dgm:prSet presAssocID="{170F5F05-47FE-44CD-81B6-1F5473C1E762}" presName="spaceRect" presStyleCnt="0"/>
      <dgm:spPr/>
    </dgm:pt>
    <dgm:pt modelId="{FEFBCF11-609C-4B05-91DB-B240C3B351BB}" type="pres">
      <dgm:prSet presAssocID="{170F5F05-47FE-44CD-81B6-1F5473C1E762}" presName="textRect" presStyleLbl="revTx" presStyleIdx="1" presStyleCnt="5">
        <dgm:presLayoutVars>
          <dgm:chMax val="1"/>
          <dgm:chPref val="1"/>
        </dgm:presLayoutVars>
      </dgm:prSet>
      <dgm:spPr/>
    </dgm:pt>
    <dgm:pt modelId="{54C08C7A-9A98-4D8D-9E79-36ADB546164A}" type="pres">
      <dgm:prSet presAssocID="{967842CC-A7E3-43AB-9E53-32DF882BA31E}" presName="sibTrans" presStyleLbl="sibTrans2D1" presStyleIdx="0" presStyleCnt="0"/>
      <dgm:spPr/>
    </dgm:pt>
    <dgm:pt modelId="{A25E0B1A-B130-4E5E-B585-A4EF7356E0C8}" type="pres">
      <dgm:prSet presAssocID="{556D34E6-6E37-4652-B92C-512040D9AC2F}" presName="compNode" presStyleCnt="0"/>
      <dgm:spPr/>
    </dgm:pt>
    <dgm:pt modelId="{57282FBB-3CE5-417D-A14E-E9B37669620F}" type="pres">
      <dgm:prSet presAssocID="{556D34E6-6E37-4652-B92C-512040D9AC2F}" presName="iconBgRect" presStyleLbl="bgShp" presStyleIdx="2" presStyleCnt="5"/>
      <dgm:spPr/>
    </dgm:pt>
    <dgm:pt modelId="{33D5E5E1-D062-4E95-B879-058B8B6A368F}" type="pres">
      <dgm:prSet presAssocID="{556D34E6-6E37-4652-B92C-512040D9AC2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34FB6442-4523-4907-9065-606CB13A413C}" type="pres">
      <dgm:prSet presAssocID="{556D34E6-6E37-4652-B92C-512040D9AC2F}" presName="spaceRect" presStyleCnt="0"/>
      <dgm:spPr/>
    </dgm:pt>
    <dgm:pt modelId="{05527970-6942-4448-B5FD-BFBCD95ACABC}" type="pres">
      <dgm:prSet presAssocID="{556D34E6-6E37-4652-B92C-512040D9AC2F}" presName="textRect" presStyleLbl="revTx" presStyleIdx="2" presStyleCnt="5">
        <dgm:presLayoutVars>
          <dgm:chMax val="1"/>
          <dgm:chPref val="1"/>
        </dgm:presLayoutVars>
      </dgm:prSet>
      <dgm:spPr/>
    </dgm:pt>
    <dgm:pt modelId="{71DFA201-DEA0-439F-AB55-54AC9CDD3B20}" type="pres">
      <dgm:prSet presAssocID="{162614E7-D669-4C75-BA5A-C1D86CC00ACE}" presName="sibTrans" presStyleLbl="sibTrans2D1" presStyleIdx="0" presStyleCnt="0"/>
      <dgm:spPr/>
    </dgm:pt>
    <dgm:pt modelId="{0BBA3210-F1B8-44C5-B77F-DE39046B772D}" type="pres">
      <dgm:prSet presAssocID="{B24EBC4A-2627-4D1D-A0CE-A82C904E2CBA}" presName="compNode" presStyleCnt="0"/>
      <dgm:spPr/>
    </dgm:pt>
    <dgm:pt modelId="{05FAB80B-FD41-476A-A220-91DE190DFF1A}" type="pres">
      <dgm:prSet presAssocID="{B24EBC4A-2627-4D1D-A0CE-A82C904E2CBA}" presName="iconBgRect" presStyleLbl="bgShp" presStyleIdx="3" presStyleCnt="5"/>
      <dgm:spPr/>
    </dgm:pt>
    <dgm:pt modelId="{5C738D92-D353-4812-A602-354E8C0B72A5}" type="pres">
      <dgm:prSet presAssocID="{B24EBC4A-2627-4D1D-A0CE-A82C904E2CB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B3AF898-CE9A-4F97-BACB-5FCB71563414}" type="pres">
      <dgm:prSet presAssocID="{B24EBC4A-2627-4D1D-A0CE-A82C904E2CBA}" presName="spaceRect" presStyleCnt="0"/>
      <dgm:spPr/>
    </dgm:pt>
    <dgm:pt modelId="{F2942441-9452-4930-AFF7-7447EBF11C75}" type="pres">
      <dgm:prSet presAssocID="{B24EBC4A-2627-4D1D-A0CE-A82C904E2CBA}" presName="textRect" presStyleLbl="revTx" presStyleIdx="3" presStyleCnt="5">
        <dgm:presLayoutVars>
          <dgm:chMax val="1"/>
          <dgm:chPref val="1"/>
        </dgm:presLayoutVars>
      </dgm:prSet>
      <dgm:spPr/>
    </dgm:pt>
    <dgm:pt modelId="{ACC2E02C-F4F9-4CC7-AC33-F76FA6143525}" type="pres">
      <dgm:prSet presAssocID="{5094DE14-1038-4839-AB26-63A92E80780B}" presName="sibTrans" presStyleLbl="sibTrans2D1" presStyleIdx="0" presStyleCnt="0"/>
      <dgm:spPr/>
    </dgm:pt>
    <dgm:pt modelId="{0A1E5AAF-E8AA-41D9-9BBE-9589E0F7962C}" type="pres">
      <dgm:prSet presAssocID="{B355D482-4F4A-4205-8BC2-F84D5165D1D3}" presName="compNode" presStyleCnt="0"/>
      <dgm:spPr/>
    </dgm:pt>
    <dgm:pt modelId="{B11D8B1B-D722-4239-994E-80197A36E9DF}" type="pres">
      <dgm:prSet presAssocID="{B355D482-4F4A-4205-8BC2-F84D5165D1D3}" presName="iconBgRect" presStyleLbl="bgShp" presStyleIdx="4" presStyleCnt="5"/>
      <dgm:spPr/>
    </dgm:pt>
    <dgm:pt modelId="{423CD50C-16C8-4E2A-B5FB-C7624F9CDCB0}" type="pres">
      <dgm:prSet presAssocID="{B355D482-4F4A-4205-8BC2-F84D5165D1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E5C19D7-29C4-46B9-B5B6-05978649CA37}" type="pres">
      <dgm:prSet presAssocID="{B355D482-4F4A-4205-8BC2-F84D5165D1D3}" presName="spaceRect" presStyleCnt="0"/>
      <dgm:spPr/>
    </dgm:pt>
    <dgm:pt modelId="{EA1785AD-CD18-40F7-9058-52C1E52C638E}" type="pres">
      <dgm:prSet presAssocID="{B355D482-4F4A-4205-8BC2-F84D5165D1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006FD26-0735-426A-AD7D-D4D4D5485806}" srcId="{C486B556-9F02-48C5-B7B2-D8BAD444E9D2}" destId="{B24EBC4A-2627-4D1D-A0CE-A82C904E2CBA}" srcOrd="3" destOrd="0" parTransId="{58EC344B-116D-4BC3-899A-D23485B399A5}" sibTransId="{5094DE14-1038-4839-AB26-63A92E80780B}"/>
    <dgm:cxn modelId="{E206792A-A3CC-4784-96C8-39B8E4258D6C}" type="presOf" srcId="{B24EBC4A-2627-4D1D-A0CE-A82C904E2CBA}" destId="{F2942441-9452-4930-AFF7-7447EBF11C75}" srcOrd="0" destOrd="0" presId="urn:microsoft.com/office/officeart/2018/2/layout/IconCircleList"/>
    <dgm:cxn modelId="{95A26E5D-DDB2-4C7C-9F2B-1DA88A61D2B7}" type="presOf" srcId="{C486B556-9F02-48C5-B7B2-D8BAD444E9D2}" destId="{B999DE71-29DD-442F-8E4F-6FD842499E7F}" srcOrd="0" destOrd="0" presId="urn:microsoft.com/office/officeart/2018/2/layout/IconCircleList"/>
    <dgm:cxn modelId="{A538AC6A-F7F0-48B8-9E61-63F409C5C88D}" srcId="{C486B556-9F02-48C5-B7B2-D8BAD444E9D2}" destId="{556D34E6-6E37-4652-B92C-512040D9AC2F}" srcOrd="2" destOrd="0" parTransId="{C8DC69D2-2742-4886-932E-D2228848B1D0}" sibTransId="{162614E7-D669-4C75-BA5A-C1D86CC00ACE}"/>
    <dgm:cxn modelId="{4A68AC78-9D41-43FB-96F4-556B0768CEB0}" type="presOf" srcId="{556D34E6-6E37-4652-B92C-512040D9AC2F}" destId="{05527970-6942-4448-B5FD-BFBCD95ACABC}" srcOrd="0" destOrd="0" presId="urn:microsoft.com/office/officeart/2018/2/layout/IconCircleList"/>
    <dgm:cxn modelId="{FF00DF87-2A1D-4D40-B280-ACCFEFEC5F64}" type="presOf" srcId="{1F8670F3-02DC-48FD-AF72-F357CB77BB64}" destId="{704662E2-0DA9-4BF5-BBC3-6405DB4C5182}" srcOrd="0" destOrd="0" presId="urn:microsoft.com/office/officeart/2018/2/layout/IconCircleList"/>
    <dgm:cxn modelId="{373C51A1-8D8C-4440-8294-DB0FD4084ECB}" type="presOf" srcId="{162614E7-D669-4C75-BA5A-C1D86CC00ACE}" destId="{71DFA201-DEA0-439F-AB55-54AC9CDD3B20}" srcOrd="0" destOrd="0" presId="urn:microsoft.com/office/officeart/2018/2/layout/IconCircleList"/>
    <dgm:cxn modelId="{D1AF2EAA-A600-4400-8447-14028F4D2C7F}" type="presOf" srcId="{B355D482-4F4A-4205-8BC2-F84D5165D1D3}" destId="{EA1785AD-CD18-40F7-9058-52C1E52C638E}" srcOrd="0" destOrd="0" presId="urn:microsoft.com/office/officeart/2018/2/layout/IconCircleList"/>
    <dgm:cxn modelId="{0E5A04AE-186C-43D3-80E2-675081553F31}" type="presOf" srcId="{5212E1C6-92E3-4D12-87EB-B94525B680D5}" destId="{DA576BDE-7954-4506-8563-0FEF184A9F26}" srcOrd="0" destOrd="0" presId="urn:microsoft.com/office/officeart/2018/2/layout/IconCircleList"/>
    <dgm:cxn modelId="{7F4093BC-9B91-486A-A698-D701E28BAC1F}" type="presOf" srcId="{5094DE14-1038-4839-AB26-63A92E80780B}" destId="{ACC2E02C-F4F9-4CC7-AC33-F76FA6143525}" srcOrd="0" destOrd="0" presId="urn:microsoft.com/office/officeart/2018/2/layout/IconCircleList"/>
    <dgm:cxn modelId="{CE3078C6-8BD9-4A2E-B233-0366107201B2}" srcId="{C486B556-9F02-48C5-B7B2-D8BAD444E9D2}" destId="{B355D482-4F4A-4205-8BC2-F84D5165D1D3}" srcOrd="4" destOrd="0" parTransId="{17DF06E3-F7FC-4D73-A438-43F17F1B24EC}" sibTransId="{A72009A2-2C42-4B0F-B4F5-71E2F0881CF0}"/>
    <dgm:cxn modelId="{840BC5D1-C447-4B60-87C7-BD0AB481A9A1}" type="presOf" srcId="{170F5F05-47FE-44CD-81B6-1F5473C1E762}" destId="{FEFBCF11-609C-4B05-91DB-B240C3B351BB}" srcOrd="0" destOrd="0" presId="urn:microsoft.com/office/officeart/2018/2/layout/IconCircleList"/>
    <dgm:cxn modelId="{74371CD6-33C4-4753-8A6F-8A5D207A0B85}" srcId="{C486B556-9F02-48C5-B7B2-D8BAD444E9D2}" destId="{170F5F05-47FE-44CD-81B6-1F5473C1E762}" srcOrd="1" destOrd="0" parTransId="{F24753B3-2089-47C9-A9C5-B7C4120D7C8A}" sibTransId="{967842CC-A7E3-43AB-9E53-32DF882BA31E}"/>
    <dgm:cxn modelId="{0C00E8D8-0FB8-422F-BCF7-9336AB612459}" type="presOf" srcId="{967842CC-A7E3-43AB-9E53-32DF882BA31E}" destId="{54C08C7A-9A98-4D8D-9E79-36ADB546164A}" srcOrd="0" destOrd="0" presId="urn:microsoft.com/office/officeart/2018/2/layout/IconCircleList"/>
    <dgm:cxn modelId="{AFBAFAF3-C57A-4741-BFBD-D1DA92A0EA76}" srcId="{C486B556-9F02-48C5-B7B2-D8BAD444E9D2}" destId="{5212E1C6-92E3-4D12-87EB-B94525B680D5}" srcOrd="0" destOrd="0" parTransId="{351CBC1F-5E30-40CA-BDF9-E221647CAC15}" sibTransId="{1F8670F3-02DC-48FD-AF72-F357CB77BB64}"/>
    <dgm:cxn modelId="{FB4DFB2F-8FDC-4D55-9280-7A66797461D1}" type="presParOf" srcId="{B999DE71-29DD-442F-8E4F-6FD842499E7F}" destId="{928B02D1-0B04-4054-BB0C-703FBCA22F9F}" srcOrd="0" destOrd="0" presId="urn:microsoft.com/office/officeart/2018/2/layout/IconCircleList"/>
    <dgm:cxn modelId="{5CA789DA-5A1A-44A4-8DBA-52D4296A1C1F}" type="presParOf" srcId="{928B02D1-0B04-4054-BB0C-703FBCA22F9F}" destId="{99BB1E29-0FA6-45ED-85A1-975D2A63C597}" srcOrd="0" destOrd="0" presId="urn:microsoft.com/office/officeart/2018/2/layout/IconCircleList"/>
    <dgm:cxn modelId="{D882AE8F-3222-4B7C-90DE-845C1F4CC6DE}" type="presParOf" srcId="{99BB1E29-0FA6-45ED-85A1-975D2A63C597}" destId="{0F06E99C-4EE6-4879-9996-5D0B3B00370A}" srcOrd="0" destOrd="0" presId="urn:microsoft.com/office/officeart/2018/2/layout/IconCircleList"/>
    <dgm:cxn modelId="{7E62B28F-895C-4365-A7F1-079420483A78}" type="presParOf" srcId="{99BB1E29-0FA6-45ED-85A1-975D2A63C597}" destId="{A9FCD9E9-D72A-420D-979E-EA050066BCEB}" srcOrd="1" destOrd="0" presId="urn:microsoft.com/office/officeart/2018/2/layout/IconCircleList"/>
    <dgm:cxn modelId="{22F6C044-AEB0-4589-93BB-0B86EC8D7F7E}" type="presParOf" srcId="{99BB1E29-0FA6-45ED-85A1-975D2A63C597}" destId="{44F11B05-02D5-4ED7-9764-1C6D024152DC}" srcOrd="2" destOrd="0" presId="urn:microsoft.com/office/officeart/2018/2/layout/IconCircleList"/>
    <dgm:cxn modelId="{2AA6369A-555C-4452-98B8-189898F64DAE}" type="presParOf" srcId="{99BB1E29-0FA6-45ED-85A1-975D2A63C597}" destId="{DA576BDE-7954-4506-8563-0FEF184A9F26}" srcOrd="3" destOrd="0" presId="urn:microsoft.com/office/officeart/2018/2/layout/IconCircleList"/>
    <dgm:cxn modelId="{53B4347F-5582-43C4-B578-FCCD002DD24A}" type="presParOf" srcId="{928B02D1-0B04-4054-BB0C-703FBCA22F9F}" destId="{704662E2-0DA9-4BF5-BBC3-6405DB4C5182}" srcOrd="1" destOrd="0" presId="urn:microsoft.com/office/officeart/2018/2/layout/IconCircleList"/>
    <dgm:cxn modelId="{CC4A8682-CE11-4CDF-867B-854187D1B7B0}" type="presParOf" srcId="{928B02D1-0B04-4054-BB0C-703FBCA22F9F}" destId="{C0E6A853-A46C-4A36-B9A1-A43282EFF7A0}" srcOrd="2" destOrd="0" presId="urn:microsoft.com/office/officeart/2018/2/layout/IconCircleList"/>
    <dgm:cxn modelId="{96F7A75A-BBBD-4B81-8CA6-1AC8AAB8B20E}" type="presParOf" srcId="{C0E6A853-A46C-4A36-B9A1-A43282EFF7A0}" destId="{56D9D8CE-C488-4985-876E-C2D276EA85F7}" srcOrd="0" destOrd="0" presId="urn:microsoft.com/office/officeart/2018/2/layout/IconCircleList"/>
    <dgm:cxn modelId="{C44EDFDC-927A-43D3-B947-A39A94E2D89D}" type="presParOf" srcId="{C0E6A853-A46C-4A36-B9A1-A43282EFF7A0}" destId="{19C14789-0137-4C39-A81D-34C14933144A}" srcOrd="1" destOrd="0" presId="urn:microsoft.com/office/officeart/2018/2/layout/IconCircleList"/>
    <dgm:cxn modelId="{AA155005-084C-4B94-9B61-515D016D1956}" type="presParOf" srcId="{C0E6A853-A46C-4A36-B9A1-A43282EFF7A0}" destId="{19403498-93F1-4E27-9923-962CA4CA6563}" srcOrd="2" destOrd="0" presId="urn:microsoft.com/office/officeart/2018/2/layout/IconCircleList"/>
    <dgm:cxn modelId="{6B15A6C6-663C-425D-8E1A-19B5B2725969}" type="presParOf" srcId="{C0E6A853-A46C-4A36-B9A1-A43282EFF7A0}" destId="{FEFBCF11-609C-4B05-91DB-B240C3B351BB}" srcOrd="3" destOrd="0" presId="urn:microsoft.com/office/officeart/2018/2/layout/IconCircleList"/>
    <dgm:cxn modelId="{12B770FD-5CF2-4289-9466-1A8FFC718B2B}" type="presParOf" srcId="{928B02D1-0B04-4054-BB0C-703FBCA22F9F}" destId="{54C08C7A-9A98-4D8D-9E79-36ADB546164A}" srcOrd="3" destOrd="0" presId="urn:microsoft.com/office/officeart/2018/2/layout/IconCircleList"/>
    <dgm:cxn modelId="{59C11EC3-0377-4AFF-835B-9C84026C654D}" type="presParOf" srcId="{928B02D1-0B04-4054-BB0C-703FBCA22F9F}" destId="{A25E0B1A-B130-4E5E-B585-A4EF7356E0C8}" srcOrd="4" destOrd="0" presId="urn:microsoft.com/office/officeart/2018/2/layout/IconCircleList"/>
    <dgm:cxn modelId="{2ADDE7B2-EAB1-4B2D-8613-1A467C6873AE}" type="presParOf" srcId="{A25E0B1A-B130-4E5E-B585-A4EF7356E0C8}" destId="{57282FBB-3CE5-417D-A14E-E9B37669620F}" srcOrd="0" destOrd="0" presId="urn:microsoft.com/office/officeart/2018/2/layout/IconCircleList"/>
    <dgm:cxn modelId="{75E37A50-5A82-4E24-BB34-95A9B1776DEE}" type="presParOf" srcId="{A25E0B1A-B130-4E5E-B585-A4EF7356E0C8}" destId="{33D5E5E1-D062-4E95-B879-058B8B6A368F}" srcOrd="1" destOrd="0" presId="urn:microsoft.com/office/officeart/2018/2/layout/IconCircleList"/>
    <dgm:cxn modelId="{7C4E4A85-4C49-4ABC-8692-66F64BB83B2D}" type="presParOf" srcId="{A25E0B1A-B130-4E5E-B585-A4EF7356E0C8}" destId="{34FB6442-4523-4907-9065-606CB13A413C}" srcOrd="2" destOrd="0" presId="urn:microsoft.com/office/officeart/2018/2/layout/IconCircleList"/>
    <dgm:cxn modelId="{265A34C3-9D31-4B5C-BA24-488C7506E9AE}" type="presParOf" srcId="{A25E0B1A-B130-4E5E-B585-A4EF7356E0C8}" destId="{05527970-6942-4448-B5FD-BFBCD95ACABC}" srcOrd="3" destOrd="0" presId="urn:microsoft.com/office/officeart/2018/2/layout/IconCircleList"/>
    <dgm:cxn modelId="{E2BBC9FB-DCBB-4362-BC4F-27C12FDD6661}" type="presParOf" srcId="{928B02D1-0B04-4054-BB0C-703FBCA22F9F}" destId="{71DFA201-DEA0-439F-AB55-54AC9CDD3B20}" srcOrd="5" destOrd="0" presId="urn:microsoft.com/office/officeart/2018/2/layout/IconCircleList"/>
    <dgm:cxn modelId="{A1C766AA-9187-4E9C-A788-95E3D88490FB}" type="presParOf" srcId="{928B02D1-0B04-4054-BB0C-703FBCA22F9F}" destId="{0BBA3210-F1B8-44C5-B77F-DE39046B772D}" srcOrd="6" destOrd="0" presId="urn:microsoft.com/office/officeart/2018/2/layout/IconCircleList"/>
    <dgm:cxn modelId="{CC557B89-18AF-4501-9C60-8466F2BDC9AA}" type="presParOf" srcId="{0BBA3210-F1B8-44C5-B77F-DE39046B772D}" destId="{05FAB80B-FD41-476A-A220-91DE190DFF1A}" srcOrd="0" destOrd="0" presId="urn:microsoft.com/office/officeart/2018/2/layout/IconCircleList"/>
    <dgm:cxn modelId="{38D44BB1-0F97-42B5-8008-9F9CA7C28646}" type="presParOf" srcId="{0BBA3210-F1B8-44C5-B77F-DE39046B772D}" destId="{5C738D92-D353-4812-A602-354E8C0B72A5}" srcOrd="1" destOrd="0" presId="urn:microsoft.com/office/officeart/2018/2/layout/IconCircleList"/>
    <dgm:cxn modelId="{3F495EDB-A87D-4EE2-BB77-2006241B04C4}" type="presParOf" srcId="{0BBA3210-F1B8-44C5-B77F-DE39046B772D}" destId="{FB3AF898-CE9A-4F97-BACB-5FCB71563414}" srcOrd="2" destOrd="0" presId="urn:microsoft.com/office/officeart/2018/2/layout/IconCircleList"/>
    <dgm:cxn modelId="{4B5801CC-4BD7-4E71-8CFC-A008AB5DD928}" type="presParOf" srcId="{0BBA3210-F1B8-44C5-B77F-DE39046B772D}" destId="{F2942441-9452-4930-AFF7-7447EBF11C75}" srcOrd="3" destOrd="0" presId="urn:microsoft.com/office/officeart/2018/2/layout/IconCircleList"/>
    <dgm:cxn modelId="{395F1391-9117-4CC3-81B9-73DA76AE8E18}" type="presParOf" srcId="{928B02D1-0B04-4054-BB0C-703FBCA22F9F}" destId="{ACC2E02C-F4F9-4CC7-AC33-F76FA6143525}" srcOrd="7" destOrd="0" presId="urn:microsoft.com/office/officeart/2018/2/layout/IconCircleList"/>
    <dgm:cxn modelId="{CEF183F0-90FD-4BE1-8318-B6B8C558D8FF}" type="presParOf" srcId="{928B02D1-0B04-4054-BB0C-703FBCA22F9F}" destId="{0A1E5AAF-E8AA-41D9-9BBE-9589E0F7962C}" srcOrd="8" destOrd="0" presId="urn:microsoft.com/office/officeart/2018/2/layout/IconCircleList"/>
    <dgm:cxn modelId="{A23304CA-F6A9-49ED-B143-6D62FFFB01DA}" type="presParOf" srcId="{0A1E5AAF-E8AA-41D9-9BBE-9589E0F7962C}" destId="{B11D8B1B-D722-4239-994E-80197A36E9DF}" srcOrd="0" destOrd="0" presId="urn:microsoft.com/office/officeart/2018/2/layout/IconCircleList"/>
    <dgm:cxn modelId="{457C6554-E945-4A75-9CD8-96D30DDA633B}" type="presParOf" srcId="{0A1E5AAF-E8AA-41D9-9BBE-9589E0F7962C}" destId="{423CD50C-16C8-4E2A-B5FB-C7624F9CDCB0}" srcOrd="1" destOrd="0" presId="urn:microsoft.com/office/officeart/2018/2/layout/IconCircleList"/>
    <dgm:cxn modelId="{C1AA5B12-D6CA-46AA-A712-B735FE30669E}" type="presParOf" srcId="{0A1E5AAF-E8AA-41D9-9BBE-9589E0F7962C}" destId="{5E5C19D7-29C4-46B9-B5B6-05978649CA37}" srcOrd="2" destOrd="0" presId="urn:microsoft.com/office/officeart/2018/2/layout/IconCircleList"/>
    <dgm:cxn modelId="{BED26376-254B-45A8-922B-C13190E250C7}" type="presParOf" srcId="{0A1E5AAF-E8AA-41D9-9BBE-9589E0F7962C}" destId="{EA1785AD-CD18-40F7-9058-52C1E52C638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FD735-8FF2-4B8D-B686-B4AE12EF78EB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8F1114-DDAC-48FE-9028-9BBB8264CA8E}">
      <dgm:prSet phldrT="[Text]" phldr="0"/>
      <dgm:spPr>
        <a:solidFill>
          <a:srgbClr val="F56423"/>
        </a:solidFill>
      </dgm:spPr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Set a specific, attainable </a:t>
          </a:r>
          <a:r>
            <a:rPr lang="en-US" b="1" u="sng">
              <a:latin typeface="Arial" panose="020B0604020202020204" pitchFamily="34" charset="0"/>
              <a:cs typeface="Arial" panose="020B0604020202020204" pitchFamily="34" charset="0"/>
            </a:rPr>
            <a:t>goal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DB798F02-65A4-403B-82EE-90CAF0CF1B4C}" type="parTrans" cxnId="{6F31C1F2-27C8-4461-BDFE-6FDD7B2B91BB}">
      <dgm:prSet/>
      <dgm:spPr/>
      <dgm:t>
        <a:bodyPr/>
        <a:lstStyle/>
        <a:p>
          <a:endParaRPr lang="en-US"/>
        </a:p>
      </dgm:t>
    </dgm:pt>
    <dgm:pt modelId="{651A71E5-A90C-4783-809E-6603449C3805}" type="sibTrans" cxnId="{6F31C1F2-27C8-4461-BDFE-6FDD7B2B91BB}">
      <dgm:prSet/>
      <dgm:spPr>
        <a:solidFill>
          <a:srgbClr val="F56423"/>
        </a:solidFill>
      </dgm:spPr>
      <dgm:t>
        <a:bodyPr/>
        <a:lstStyle/>
        <a:p>
          <a:endParaRPr lang="en-US"/>
        </a:p>
      </dgm:t>
    </dgm:pt>
    <dgm:pt modelId="{893D8BB2-C7C5-4AF2-8450-9F5DB65C3915}">
      <dgm:prSet phldrT="[Text]" phldr="0"/>
      <dgm:spPr/>
      <dgm:t>
        <a:bodyPr/>
        <a:lstStyle/>
        <a:p>
          <a:pPr rtl="0"/>
          <a:r>
            <a:rPr lang="en-US" b="1" u="sng">
              <a:latin typeface="Arial" panose="020B0604020202020204" pitchFamily="34" charset="0"/>
              <a:cs typeface="Arial" panose="020B0604020202020204" pitchFamily="34" charset="0"/>
            </a:rPr>
            <a:t>Teach / learn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 information for success with the goal.</a:t>
          </a:r>
        </a:p>
      </dgm:t>
    </dgm:pt>
    <dgm:pt modelId="{4102E695-81C6-4926-8BEC-54B3FB414EFC}" type="parTrans" cxnId="{FA3B92CC-ABA2-4113-8A9C-A8C9E648DD2B}">
      <dgm:prSet/>
      <dgm:spPr/>
      <dgm:t>
        <a:bodyPr/>
        <a:lstStyle/>
        <a:p>
          <a:endParaRPr lang="en-US"/>
        </a:p>
      </dgm:t>
    </dgm:pt>
    <dgm:pt modelId="{A3FDCA16-9FED-4CEB-8292-A57E806FB379}" type="sibTrans" cxnId="{FA3B92CC-ABA2-4113-8A9C-A8C9E648DD2B}">
      <dgm:prSet/>
      <dgm:spPr/>
      <dgm:t>
        <a:bodyPr/>
        <a:lstStyle/>
        <a:p>
          <a:endParaRPr lang="en-US"/>
        </a:p>
      </dgm:t>
    </dgm:pt>
    <dgm:pt modelId="{1BDAB1E7-AA30-486A-AEA3-4CAAE3A11AF7}">
      <dgm:prSet phldrT="[Text]" phldr="0"/>
      <dgm:spPr>
        <a:solidFill>
          <a:srgbClr val="004853"/>
        </a:solidFill>
      </dgm:spPr>
      <dgm:t>
        <a:bodyPr/>
        <a:lstStyle/>
        <a:p>
          <a:pPr rtl="0"/>
          <a:r>
            <a:rPr lang="en-US" b="1" u="sng">
              <a:latin typeface="Arial" panose="020B0604020202020204" pitchFamily="34" charset="0"/>
              <a:cs typeface="Arial" panose="020B0604020202020204" pitchFamily="34" charset="0"/>
            </a:rPr>
            <a:t>Practice 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implementing the goal</a:t>
          </a:r>
        </a:p>
      </dgm:t>
    </dgm:pt>
    <dgm:pt modelId="{5A4C97AD-3A8D-40BA-B64D-BDD100CED7B0}" type="parTrans" cxnId="{2F44427F-28C2-425B-A175-CD3E1A02F171}">
      <dgm:prSet/>
      <dgm:spPr/>
      <dgm:t>
        <a:bodyPr/>
        <a:lstStyle/>
        <a:p>
          <a:endParaRPr lang="en-US"/>
        </a:p>
      </dgm:t>
    </dgm:pt>
    <dgm:pt modelId="{7410C4CB-55F7-4418-BD4D-76A6512DAF8F}" type="sibTrans" cxnId="{2F44427F-28C2-425B-A175-CD3E1A02F171}">
      <dgm:prSet/>
      <dgm:spPr>
        <a:solidFill>
          <a:srgbClr val="004853"/>
        </a:solidFill>
      </dgm:spPr>
      <dgm:t>
        <a:bodyPr/>
        <a:lstStyle/>
        <a:p>
          <a:endParaRPr lang="en-US"/>
        </a:p>
      </dgm:t>
    </dgm:pt>
    <dgm:pt modelId="{C76F57AD-ADFE-480F-8567-4C6E6E80D5DA}">
      <dgm:prSet phldr="0"/>
      <dgm:spPr/>
      <dgm:t>
        <a:bodyPr/>
        <a:lstStyle/>
        <a:p>
          <a:pPr rtl="0"/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Collect </a:t>
          </a:r>
          <a:r>
            <a:rPr lang="en-US" b="1" u="sng">
              <a:latin typeface="Arial" panose="020B0604020202020204" pitchFamily="34" charset="0"/>
              <a:cs typeface="Arial" panose="020B0604020202020204" pitchFamily="34" charset="0"/>
            </a:rPr>
            <a:t>feedback 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about progress</a:t>
          </a:r>
        </a:p>
      </dgm:t>
    </dgm:pt>
    <dgm:pt modelId="{3D465890-E040-4F52-B230-51439CBBBD3B}" type="parTrans" cxnId="{4DC855DF-A80B-4BCE-B661-EABF481A6A1B}">
      <dgm:prSet/>
      <dgm:spPr/>
      <dgm:t>
        <a:bodyPr/>
        <a:lstStyle/>
        <a:p>
          <a:endParaRPr lang="en-US"/>
        </a:p>
      </dgm:t>
    </dgm:pt>
    <dgm:pt modelId="{D8042024-F892-49BC-9373-DF547159B5B1}" type="sibTrans" cxnId="{4DC855DF-A80B-4BCE-B661-EABF481A6A1B}">
      <dgm:prSet/>
      <dgm:spPr/>
      <dgm:t>
        <a:bodyPr/>
        <a:lstStyle/>
        <a:p>
          <a:endParaRPr lang="en-US"/>
        </a:p>
      </dgm:t>
    </dgm:pt>
    <dgm:pt modelId="{0B5A6986-5A31-4A48-841E-E3E352ABA7C9}" type="pres">
      <dgm:prSet presAssocID="{843FD735-8FF2-4B8D-B686-B4AE12EF78EB}" presName="cycle" presStyleCnt="0">
        <dgm:presLayoutVars>
          <dgm:dir/>
          <dgm:resizeHandles val="exact"/>
        </dgm:presLayoutVars>
      </dgm:prSet>
      <dgm:spPr/>
    </dgm:pt>
    <dgm:pt modelId="{D91C2DDD-04F5-491D-B131-51D6E6F8AD0C}" type="pres">
      <dgm:prSet presAssocID="{E38F1114-DDAC-48FE-9028-9BBB8264CA8E}" presName="node" presStyleLbl="node1" presStyleIdx="0" presStyleCnt="4">
        <dgm:presLayoutVars>
          <dgm:bulletEnabled val="1"/>
        </dgm:presLayoutVars>
      </dgm:prSet>
      <dgm:spPr/>
    </dgm:pt>
    <dgm:pt modelId="{B4544F28-4B2A-457B-9D53-2DD2F45E31F4}" type="pres">
      <dgm:prSet presAssocID="{651A71E5-A90C-4783-809E-6603449C3805}" presName="sibTrans" presStyleLbl="sibTrans2D1" presStyleIdx="0" presStyleCnt="4"/>
      <dgm:spPr/>
    </dgm:pt>
    <dgm:pt modelId="{312DBE97-0C9C-47A1-96ED-7EEFDE5BF33F}" type="pres">
      <dgm:prSet presAssocID="{651A71E5-A90C-4783-809E-6603449C3805}" presName="connectorText" presStyleLbl="sibTrans2D1" presStyleIdx="0" presStyleCnt="4"/>
      <dgm:spPr/>
    </dgm:pt>
    <dgm:pt modelId="{D7234C60-9CE1-4684-BA80-3B94D61D2B41}" type="pres">
      <dgm:prSet presAssocID="{893D8BB2-C7C5-4AF2-8450-9F5DB65C3915}" presName="node" presStyleLbl="node1" presStyleIdx="1" presStyleCnt="4">
        <dgm:presLayoutVars>
          <dgm:bulletEnabled val="1"/>
        </dgm:presLayoutVars>
      </dgm:prSet>
      <dgm:spPr/>
    </dgm:pt>
    <dgm:pt modelId="{CDA45F5F-E8AE-4287-9746-DE2E3555B320}" type="pres">
      <dgm:prSet presAssocID="{A3FDCA16-9FED-4CEB-8292-A57E806FB379}" presName="sibTrans" presStyleLbl="sibTrans2D1" presStyleIdx="1" presStyleCnt="4"/>
      <dgm:spPr/>
    </dgm:pt>
    <dgm:pt modelId="{5DCC87AE-FF48-4307-AE2E-C70AAE9AA07E}" type="pres">
      <dgm:prSet presAssocID="{A3FDCA16-9FED-4CEB-8292-A57E806FB379}" presName="connectorText" presStyleLbl="sibTrans2D1" presStyleIdx="1" presStyleCnt="4"/>
      <dgm:spPr/>
    </dgm:pt>
    <dgm:pt modelId="{C2E68928-3EE4-4A62-AC51-7F0986EF7EB4}" type="pres">
      <dgm:prSet presAssocID="{1BDAB1E7-AA30-486A-AEA3-4CAAE3A11AF7}" presName="node" presStyleLbl="node1" presStyleIdx="2" presStyleCnt="4">
        <dgm:presLayoutVars>
          <dgm:bulletEnabled val="1"/>
        </dgm:presLayoutVars>
      </dgm:prSet>
      <dgm:spPr/>
    </dgm:pt>
    <dgm:pt modelId="{B0E7515D-D6BD-4ADD-ADBF-C4DB64821C26}" type="pres">
      <dgm:prSet presAssocID="{7410C4CB-55F7-4418-BD4D-76A6512DAF8F}" presName="sibTrans" presStyleLbl="sibTrans2D1" presStyleIdx="2" presStyleCnt="4"/>
      <dgm:spPr/>
    </dgm:pt>
    <dgm:pt modelId="{F9940A5C-EC4A-4629-AB6D-890934E9B296}" type="pres">
      <dgm:prSet presAssocID="{7410C4CB-55F7-4418-BD4D-76A6512DAF8F}" presName="connectorText" presStyleLbl="sibTrans2D1" presStyleIdx="2" presStyleCnt="4"/>
      <dgm:spPr/>
    </dgm:pt>
    <dgm:pt modelId="{92B39681-A6DD-4B77-B49E-BD6607435244}" type="pres">
      <dgm:prSet presAssocID="{C76F57AD-ADFE-480F-8567-4C6E6E80D5DA}" presName="node" presStyleLbl="node1" presStyleIdx="3" presStyleCnt="4">
        <dgm:presLayoutVars>
          <dgm:bulletEnabled val="1"/>
        </dgm:presLayoutVars>
      </dgm:prSet>
      <dgm:spPr/>
    </dgm:pt>
    <dgm:pt modelId="{8F59AC5F-CA56-42E6-B28F-3580966C1B1B}" type="pres">
      <dgm:prSet presAssocID="{D8042024-F892-49BC-9373-DF547159B5B1}" presName="sibTrans" presStyleLbl="sibTrans2D1" presStyleIdx="3" presStyleCnt="4"/>
      <dgm:spPr/>
    </dgm:pt>
    <dgm:pt modelId="{5DC031DB-B4E4-40C8-85AA-5D4ACA04CDFD}" type="pres">
      <dgm:prSet presAssocID="{D8042024-F892-49BC-9373-DF547159B5B1}" presName="connectorText" presStyleLbl="sibTrans2D1" presStyleIdx="3" presStyleCnt="4"/>
      <dgm:spPr/>
    </dgm:pt>
  </dgm:ptLst>
  <dgm:cxnLst>
    <dgm:cxn modelId="{CE544008-7E45-4855-81A4-D6676D856EA3}" type="presOf" srcId="{A3FDCA16-9FED-4CEB-8292-A57E806FB379}" destId="{5DCC87AE-FF48-4307-AE2E-C70AAE9AA07E}" srcOrd="1" destOrd="0" presId="urn:microsoft.com/office/officeart/2005/8/layout/cycle2"/>
    <dgm:cxn modelId="{6631BF0A-94DE-42D7-AEBA-616E80B53649}" type="presOf" srcId="{E38F1114-DDAC-48FE-9028-9BBB8264CA8E}" destId="{D91C2DDD-04F5-491D-B131-51D6E6F8AD0C}" srcOrd="0" destOrd="0" presId="urn:microsoft.com/office/officeart/2005/8/layout/cycle2"/>
    <dgm:cxn modelId="{37F8221F-50EC-480C-B4A9-7CAFCA18E0BA}" type="presOf" srcId="{C76F57AD-ADFE-480F-8567-4C6E6E80D5DA}" destId="{92B39681-A6DD-4B77-B49E-BD6607435244}" srcOrd="0" destOrd="0" presId="urn:microsoft.com/office/officeart/2005/8/layout/cycle2"/>
    <dgm:cxn modelId="{95711838-EBF9-4F2D-96C6-E0C162E3FD36}" type="presOf" srcId="{D8042024-F892-49BC-9373-DF547159B5B1}" destId="{8F59AC5F-CA56-42E6-B28F-3580966C1B1B}" srcOrd="0" destOrd="0" presId="urn:microsoft.com/office/officeart/2005/8/layout/cycle2"/>
    <dgm:cxn modelId="{E105253A-F3BF-4796-BD7A-9F66E7994D7A}" type="presOf" srcId="{1BDAB1E7-AA30-486A-AEA3-4CAAE3A11AF7}" destId="{C2E68928-3EE4-4A62-AC51-7F0986EF7EB4}" srcOrd="0" destOrd="0" presId="urn:microsoft.com/office/officeart/2005/8/layout/cycle2"/>
    <dgm:cxn modelId="{08E5E347-E73B-4CA5-A2AB-8111AA5B3E55}" type="presOf" srcId="{893D8BB2-C7C5-4AF2-8450-9F5DB65C3915}" destId="{D7234C60-9CE1-4684-BA80-3B94D61D2B41}" srcOrd="0" destOrd="0" presId="urn:microsoft.com/office/officeart/2005/8/layout/cycle2"/>
    <dgm:cxn modelId="{AC4BBD68-A551-4662-9A18-86349FCC6F0A}" type="presOf" srcId="{843FD735-8FF2-4B8D-B686-B4AE12EF78EB}" destId="{0B5A6986-5A31-4A48-841E-E3E352ABA7C9}" srcOrd="0" destOrd="0" presId="urn:microsoft.com/office/officeart/2005/8/layout/cycle2"/>
    <dgm:cxn modelId="{2F44427F-28C2-425B-A175-CD3E1A02F171}" srcId="{843FD735-8FF2-4B8D-B686-B4AE12EF78EB}" destId="{1BDAB1E7-AA30-486A-AEA3-4CAAE3A11AF7}" srcOrd="2" destOrd="0" parTransId="{5A4C97AD-3A8D-40BA-B64D-BDD100CED7B0}" sibTransId="{7410C4CB-55F7-4418-BD4D-76A6512DAF8F}"/>
    <dgm:cxn modelId="{D07286A0-3D1A-4ACA-9B9D-D0F9937285DC}" type="presOf" srcId="{A3FDCA16-9FED-4CEB-8292-A57E806FB379}" destId="{CDA45F5F-E8AE-4287-9746-DE2E3555B320}" srcOrd="0" destOrd="0" presId="urn:microsoft.com/office/officeart/2005/8/layout/cycle2"/>
    <dgm:cxn modelId="{FA3B92CC-ABA2-4113-8A9C-A8C9E648DD2B}" srcId="{843FD735-8FF2-4B8D-B686-B4AE12EF78EB}" destId="{893D8BB2-C7C5-4AF2-8450-9F5DB65C3915}" srcOrd="1" destOrd="0" parTransId="{4102E695-81C6-4926-8BEC-54B3FB414EFC}" sibTransId="{A3FDCA16-9FED-4CEB-8292-A57E806FB379}"/>
    <dgm:cxn modelId="{A216C0D2-C5DF-4FE3-9960-D8EC6FFC9C0B}" type="presOf" srcId="{7410C4CB-55F7-4418-BD4D-76A6512DAF8F}" destId="{F9940A5C-EC4A-4629-AB6D-890934E9B296}" srcOrd="1" destOrd="0" presId="urn:microsoft.com/office/officeart/2005/8/layout/cycle2"/>
    <dgm:cxn modelId="{4DC855DF-A80B-4BCE-B661-EABF481A6A1B}" srcId="{843FD735-8FF2-4B8D-B686-B4AE12EF78EB}" destId="{C76F57AD-ADFE-480F-8567-4C6E6E80D5DA}" srcOrd="3" destOrd="0" parTransId="{3D465890-E040-4F52-B230-51439CBBBD3B}" sibTransId="{D8042024-F892-49BC-9373-DF547159B5B1}"/>
    <dgm:cxn modelId="{9C3236E6-6E42-4F9C-B5F1-8B34B3AAF8AC}" type="presOf" srcId="{651A71E5-A90C-4783-809E-6603449C3805}" destId="{312DBE97-0C9C-47A1-96ED-7EEFDE5BF33F}" srcOrd="1" destOrd="0" presId="urn:microsoft.com/office/officeart/2005/8/layout/cycle2"/>
    <dgm:cxn modelId="{6F31C1F2-27C8-4461-BDFE-6FDD7B2B91BB}" srcId="{843FD735-8FF2-4B8D-B686-B4AE12EF78EB}" destId="{E38F1114-DDAC-48FE-9028-9BBB8264CA8E}" srcOrd="0" destOrd="0" parTransId="{DB798F02-65A4-403B-82EE-90CAF0CF1B4C}" sibTransId="{651A71E5-A90C-4783-809E-6603449C3805}"/>
    <dgm:cxn modelId="{15B6F4F5-73B1-448F-A144-260745AE2B0A}" type="presOf" srcId="{D8042024-F892-49BC-9373-DF547159B5B1}" destId="{5DC031DB-B4E4-40C8-85AA-5D4ACA04CDFD}" srcOrd="1" destOrd="0" presId="urn:microsoft.com/office/officeart/2005/8/layout/cycle2"/>
    <dgm:cxn modelId="{C1917AF8-1CCF-4468-8AE9-46523FD30091}" type="presOf" srcId="{7410C4CB-55F7-4418-BD4D-76A6512DAF8F}" destId="{B0E7515D-D6BD-4ADD-ADBF-C4DB64821C26}" srcOrd="0" destOrd="0" presId="urn:microsoft.com/office/officeart/2005/8/layout/cycle2"/>
    <dgm:cxn modelId="{339AFDF9-0110-4F2A-A864-812526921009}" type="presOf" srcId="{651A71E5-A90C-4783-809E-6603449C3805}" destId="{B4544F28-4B2A-457B-9D53-2DD2F45E31F4}" srcOrd="0" destOrd="0" presId="urn:microsoft.com/office/officeart/2005/8/layout/cycle2"/>
    <dgm:cxn modelId="{788C5C09-C9F5-4AAC-A132-6B2593AE18F6}" type="presParOf" srcId="{0B5A6986-5A31-4A48-841E-E3E352ABA7C9}" destId="{D91C2DDD-04F5-491D-B131-51D6E6F8AD0C}" srcOrd="0" destOrd="0" presId="urn:microsoft.com/office/officeart/2005/8/layout/cycle2"/>
    <dgm:cxn modelId="{ECD025AC-5077-4014-8B8A-4745A08425A0}" type="presParOf" srcId="{0B5A6986-5A31-4A48-841E-E3E352ABA7C9}" destId="{B4544F28-4B2A-457B-9D53-2DD2F45E31F4}" srcOrd="1" destOrd="0" presId="urn:microsoft.com/office/officeart/2005/8/layout/cycle2"/>
    <dgm:cxn modelId="{DBBD77B9-510F-4E77-A28F-85D12F3D8252}" type="presParOf" srcId="{B4544F28-4B2A-457B-9D53-2DD2F45E31F4}" destId="{312DBE97-0C9C-47A1-96ED-7EEFDE5BF33F}" srcOrd="0" destOrd="0" presId="urn:microsoft.com/office/officeart/2005/8/layout/cycle2"/>
    <dgm:cxn modelId="{AF6ED9C0-A2D1-46B9-8036-9AA353DBD5B2}" type="presParOf" srcId="{0B5A6986-5A31-4A48-841E-E3E352ABA7C9}" destId="{D7234C60-9CE1-4684-BA80-3B94D61D2B41}" srcOrd="2" destOrd="0" presId="urn:microsoft.com/office/officeart/2005/8/layout/cycle2"/>
    <dgm:cxn modelId="{1A4444DA-BBD3-4229-9837-6C2B42E3AE3B}" type="presParOf" srcId="{0B5A6986-5A31-4A48-841E-E3E352ABA7C9}" destId="{CDA45F5F-E8AE-4287-9746-DE2E3555B320}" srcOrd="3" destOrd="0" presId="urn:microsoft.com/office/officeart/2005/8/layout/cycle2"/>
    <dgm:cxn modelId="{9C45EAF5-8F61-4E41-BFF3-DEB6673B53CA}" type="presParOf" srcId="{CDA45F5F-E8AE-4287-9746-DE2E3555B320}" destId="{5DCC87AE-FF48-4307-AE2E-C70AAE9AA07E}" srcOrd="0" destOrd="0" presId="urn:microsoft.com/office/officeart/2005/8/layout/cycle2"/>
    <dgm:cxn modelId="{269EB17A-9DFC-48DD-8EB1-56F31D62B8F9}" type="presParOf" srcId="{0B5A6986-5A31-4A48-841E-E3E352ABA7C9}" destId="{C2E68928-3EE4-4A62-AC51-7F0986EF7EB4}" srcOrd="4" destOrd="0" presId="urn:microsoft.com/office/officeart/2005/8/layout/cycle2"/>
    <dgm:cxn modelId="{254C9BB4-E2F2-4A65-AC52-18B0BF2B02F1}" type="presParOf" srcId="{0B5A6986-5A31-4A48-841E-E3E352ABA7C9}" destId="{B0E7515D-D6BD-4ADD-ADBF-C4DB64821C26}" srcOrd="5" destOrd="0" presId="urn:microsoft.com/office/officeart/2005/8/layout/cycle2"/>
    <dgm:cxn modelId="{800646D2-7574-479E-BF33-43C656255178}" type="presParOf" srcId="{B0E7515D-D6BD-4ADD-ADBF-C4DB64821C26}" destId="{F9940A5C-EC4A-4629-AB6D-890934E9B296}" srcOrd="0" destOrd="0" presId="urn:microsoft.com/office/officeart/2005/8/layout/cycle2"/>
    <dgm:cxn modelId="{3E995310-DEA6-49AC-B58B-3BB05267003D}" type="presParOf" srcId="{0B5A6986-5A31-4A48-841E-E3E352ABA7C9}" destId="{92B39681-A6DD-4B77-B49E-BD6607435244}" srcOrd="6" destOrd="0" presId="urn:microsoft.com/office/officeart/2005/8/layout/cycle2"/>
    <dgm:cxn modelId="{8939C840-D1C7-4712-99BB-71E4CE64A892}" type="presParOf" srcId="{0B5A6986-5A31-4A48-841E-E3E352ABA7C9}" destId="{8F59AC5F-CA56-42E6-B28F-3580966C1B1B}" srcOrd="7" destOrd="0" presId="urn:microsoft.com/office/officeart/2005/8/layout/cycle2"/>
    <dgm:cxn modelId="{544C349C-CA4A-4B9A-984E-788F359B5D00}" type="presParOf" srcId="{8F59AC5F-CA56-42E6-B28F-3580966C1B1B}" destId="{5DC031DB-B4E4-40C8-85AA-5D4ACA04CDF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9AD11-2929-48CE-9F89-BE6D7480D85A}">
      <dsp:nvSpPr>
        <dsp:cNvPr id="0" name=""/>
        <dsp:cNvSpPr/>
      </dsp:nvSpPr>
      <dsp:spPr>
        <a:xfrm>
          <a:off x="4000" y="315607"/>
          <a:ext cx="2405299" cy="604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  <a:cs typeface="Arial"/>
            </a:rPr>
            <a:t>Explore</a:t>
          </a:r>
        </a:p>
      </dsp:txBody>
      <dsp:txXfrm>
        <a:off x="4000" y="315607"/>
        <a:ext cx="2405299" cy="604800"/>
      </dsp:txXfrm>
    </dsp:sp>
    <dsp:sp modelId="{C65C4417-B867-4E04-B0FD-7A10A060838E}">
      <dsp:nvSpPr>
        <dsp:cNvPr id="0" name=""/>
        <dsp:cNvSpPr/>
      </dsp:nvSpPr>
      <dsp:spPr>
        <a:xfrm>
          <a:off x="4000" y="920407"/>
          <a:ext cx="2405299" cy="247873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Arial"/>
              <a:cs typeface="Arial"/>
            </a:rPr>
            <a:t>Explore the components of the SHSU Clinical Teaching Program and stakeholders involved</a:t>
          </a:r>
        </a:p>
      </dsp:txBody>
      <dsp:txXfrm>
        <a:off x="4000" y="920407"/>
        <a:ext cx="2405299" cy="2478734"/>
      </dsp:txXfrm>
    </dsp:sp>
    <dsp:sp modelId="{4E32DBA9-271F-400D-806E-D0980EB88C38}">
      <dsp:nvSpPr>
        <dsp:cNvPr id="0" name=""/>
        <dsp:cNvSpPr/>
      </dsp:nvSpPr>
      <dsp:spPr>
        <a:xfrm>
          <a:off x="2746041" y="315607"/>
          <a:ext cx="2405299" cy="604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  <a:cs typeface="Arial"/>
            </a:rPr>
            <a:t>Understand</a:t>
          </a:r>
        </a:p>
      </dsp:txBody>
      <dsp:txXfrm>
        <a:off x="2746041" y="315607"/>
        <a:ext cx="2405299" cy="604800"/>
      </dsp:txXfrm>
    </dsp:sp>
    <dsp:sp modelId="{E0F4F0E0-F9A0-4E1D-9F7F-EBF14F08C1D3}">
      <dsp:nvSpPr>
        <dsp:cNvPr id="0" name=""/>
        <dsp:cNvSpPr/>
      </dsp:nvSpPr>
      <dsp:spPr>
        <a:xfrm>
          <a:off x="2746041" y="920407"/>
          <a:ext cx="2405299" cy="247873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Arial"/>
              <a:cs typeface="Arial"/>
            </a:rPr>
            <a:t>Understand the roles of the site coordinator and cooperating teacher in coaching the teacher candidate</a:t>
          </a:r>
        </a:p>
      </dsp:txBody>
      <dsp:txXfrm>
        <a:off x="2746041" y="920407"/>
        <a:ext cx="2405299" cy="2478734"/>
      </dsp:txXfrm>
    </dsp:sp>
    <dsp:sp modelId="{76576D84-8059-48E8-8714-8DFCDACCEF9F}">
      <dsp:nvSpPr>
        <dsp:cNvPr id="0" name=""/>
        <dsp:cNvSpPr/>
      </dsp:nvSpPr>
      <dsp:spPr>
        <a:xfrm>
          <a:off x="5488083" y="315607"/>
          <a:ext cx="2405299" cy="604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  <a:cs typeface="Arial"/>
            </a:rPr>
            <a:t>Emphasize</a:t>
          </a:r>
        </a:p>
      </dsp:txBody>
      <dsp:txXfrm>
        <a:off x="5488083" y="315607"/>
        <a:ext cx="2405299" cy="604800"/>
      </dsp:txXfrm>
    </dsp:sp>
    <dsp:sp modelId="{B949BE04-088F-4490-A6BB-F09F8105BE6E}">
      <dsp:nvSpPr>
        <dsp:cNvPr id="0" name=""/>
        <dsp:cNvSpPr/>
      </dsp:nvSpPr>
      <dsp:spPr>
        <a:xfrm>
          <a:off x="5488083" y="920407"/>
          <a:ext cx="2405299" cy="247873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>
              <a:latin typeface="Arial"/>
              <a:cs typeface="Arial"/>
            </a:rPr>
            <a:t>Emphasize the co-teaching approaches and the coaching role to understand how they are used to help teacher candidates progress</a:t>
          </a:r>
        </a:p>
      </dsp:txBody>
      <dsp:txXfrm>
        <a:off x="5488083" y="920407"/>
        <a:ext cx="2405299" cy="2478734"/>
      </dsp:txXfrm>
    </dsp:sp>
    <dsp:sp modelId="{AA35057A-CA5E-40CF-B551-E29DA9E011FD}">
      <dsp:nvSpPr>
        <dsp:cNvPr id="0" name=""/>
        <dsp:cNvSpPr/>
      </dsp:nvSpPr>
      <dsp:spPr>
        <a:xfrm>
          <a:off x="8230125" y="315607"/>
          <a:ext cx="2405299" cy="604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/>
              <a:cs typeface="Arial"/>
            </a:rPr>
            <a:t>Explain</a:t>
          </a:r>
        </a:p>
      </dsp:txBody>
      <dsp:txXfrm>
        <a:off x="8230125" y="315607"/>
        <a:ext cx="2405299" cy="604800"/>
      </dsp:txXfrm>
    </dsp:sp>
    <dsp:sp modelId="{E524EE8E-C798-4C21-861E-AC5524266DFB}">
      <dsp:nvSpPr>
        <dsp:cNvPr id="0" name=""/>
        <dsp:cNvSpPr/>
      </dsp:nvSpPr>
      <dsp:spPr>
        <a:xfrm>
          <a:off x="8230125" y="920407"/>
          <a:ext cx="2405299" cy="247873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Arial"/>
              <a:cs typeface="Arial"/>
            </a:rPr>
            <a:t>Explain how data is analyzed to grow student teachers and the YCT program</a:t>
          </a:r>
        </a:p>
      </dsp:txBody>
      <dsp:txXfrm>
        <a:off x="8230125" y="920407"/>
        <a:ext cx="2405299" cy="2478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6E99C-4EE6-4879-9996-5D0B3B00370A}">
      <dsp:nvSpPr>
        <dsp:cNvPr id="0" name=""/>
        <dsp:cNvSpPr/>
      </dsp:nvSpPr>
      <dsp:spPr>
        <a:xfrm>
          <a:off x="194778" y="573075"/>
          <a:ext cx="910414" cy="9104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CD9E9-D72A-420D-979E-EA050066BCEB}">
      <dsp:nvSpPr>
        <dsp:cNvPr id="0" name=""/>
        <dsp:cNvSpPr/>
      </dsp:nvSpPr>
      <dsp:spPr>
        <a:xfrm>
          <a:off x="385965" y="764262"/>
          <a:ext cx="528040" cy="5280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76BDE-7954-4506-8563-0FEF184A9F26}">
      <dsp:nvSpPr>
        <dsp:cNvPr id="0" name=""/>
        <dsp:cNvSpPr/>
      </dsp:nvSpPr>
      <dsp:spPr>
        <a:xfrm>
          <a:off x="1300281" y="573075"/>
          <a:ext cx="2145976" cy="910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Most people don’t know what it looks like when they do what they do.</a:t>
          </a:r>
        </a:p>
      </dsp:txBody>
      <dsp:txXfrm>
        <a:off x="1300281" y="573075"/>
        <a:ext cx="2145976" cy="910414"/>
      </dsp:txXfrm>
    </dsp:sp>
    <dsp:sp modelId="{56D9D8CE-C488-4985-876E-C2D276EA85F7}">
      <dsp:nvSpPr>
        <dsp:cNvPr id="0" name=""/>
        <dsp:cNvSpPr/>
      </dsp:nvSpPr>
      <dsp:spPr>
        <a:xfrm>
          <a:off x="3820178" y="573075"/>
          <a:ext cx="910414" cy="9104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14789-0137-4C39-A81D-34C14933144A}">
      <dsp:nvSpPr>
        <dsp:cNvPr id="0" name=""/>
        <dsp:cNvSpPr/>
      </dsp:nvSpPr>
      <dsp:spPr>
        <a:xfrm>
          <a:off x="4011365" y="764262"/>
          <a:ext cx="528040" cy="5280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BCF11-609C-4B05-91DB-B240C3B351BB}">
      <dsp:nvSpPr>
        <dsp:cNvPr id="0" name=""/>
        <dsp:cNvSpPr/>
      </dsp:nvSpPr>
      <dsp:spPr>
        <a:xfrm>
          <a:off x="4925681" y="573075"/>
          <a:ext cx="2145976" cy="910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People take it personally when we talk about their practice.</a:t>
          </a:r>
        </a:p>
      </dsp:txBody>
      <dsp:txXfrm>
        <a:off x="4925681" y="573075"/>
        <a:ext cx="2145976" cy="910414"/>
      </dsp:txXfrm>
    </dsp:sp>
    <dsp:sp modelId="{57282FBB-3CE5-417D-A14E-E9B37669620F}">
      <dsp:nvSpPr>
        <dsp:cNvPr id="0" name=""/>
        <dsp:cNvSpPr/>
      </dsp:nvSpPr>
      <dsp:spPr>
        <a:xfrm>
          <a:off x="7445578" y="573075"/>
          <a:ext cx="910414" cy="9104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5E5E1-D062-4E95-B879-058B8B6A368F}">
      <dsp:nvSpPr>
        <dsp:cNvPr id="0" name=""/>
        <dsp:cNvSpPr/>
      </dsp:nvSpPr>
      <dsp:spPr>
        <a:xfrm>
          <a:off x="7636765" y="764262"/>
          <a:ext cx="528040" cy="5280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27970-6942-4448-B5FD-BFBCD95ACABC}">
      <dsp:nvSpPr>
        <dsp:cNvPr id="0" name=""/>
        <dsp:cNvSpPr/>
      </dsp:nvSpPr>
      <dsp:spPr>
        <a:xfrm>
          <a:off x="8551081" y="573075"/>
          <a:ext cx="2145976" cy="910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When we do the thinking for other people, they resist.</a:t>
          </a:r>
        </a:p>
      </dsp:txBody>
      <dsp:txXfrm>
        <a:off x="8551081" y="573075"/>
        <a:ext cx="2145976" cy="910414"/>
      </dsp:txXfrm>
    </dsp:sp>
    <dsp:sp modelId="{05FAB80B-FD41-476A-A220-91DE190DFF1A}">
      <dsp:nvSpPr>
        <dsp:cNvPr id="0" name=""/>
        <dsp:cNvSpPr/>
      </dsp:nvSpPr>
      <dsp:spPr>
        <a:xfrm>
          <a:off x="194778" y="2091184"/>
          <a:ext cx="910414" cy="9104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38D92-D353-4812-A602-354E8C0B72A5}">
      <dsp:nvSpPr>
        <dsp:cNvPr id="0" name=""/>
        <dsp:cNvSpPr/>
      </dsp:nvSpPr>
      <dsp:spPr>
        <a:xfrm>
          <a:off x="385965" y="2282371"/>
          <a:ext cx="528040" cy="5280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42441-9452-4930-AFF7-7447EBF11C75}">
      <dsp:nvSpPr>
        <dsp:cNvPr id="0" name=""/>
        <dsp:cNvSpPr/>
      </dsp:nvSpPr>
      <dsp:spPr>
        <a:xfrm>
          <a:off x="1300281" y="2091184"/>
          <a:ext cx="2145976" cy="910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If people perceive us as putting ourselves as "one-up," they resist.</a:t>
          </a:r>
        </a:p>
      </dsp:txBody>
      <dsp:txXfrm>
        <a:off x="1300281" y="2091184"/>
        <a:ext cx="2145976" cy="910414"/>
      </dsp:txXfrm>
    </dsp:sp>
    <dsp:sp modelId="{B11D8B1B-D722-4239-994E-80197A36E9DF}">
      <dsp:nvSpPr>
        <dsp:cNvPr id="0" name=""/>
        <dsp:cNvSpPr/>
      </dsp:nvSpPr>
      <dsp:spPr>
        <a:xfrm>
          <a:off x="3820178" y="2091184"/>
          <a:ext cx="910414" cy="9104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CD50C-16C8-4E2A-B5FB-C7624F9CDCB0}">
      <dsp:nvSpPr>
        <dsp:cNvPr id="0" name=""/>
        <dsp:cNvSpPr/>
      </dsp:nvSpPr>
      <dsp:spPr>
        <a:xfrm>
          <a:off x="4011365" y="2282371"/>
          <a:ext cx="528040" cy="52804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785AD-CD18-40F7-9058-52C1E52C638E}">
      <dsp:nvSpPr>
        <dsp:cNvPr id="0" name=""/>
        <dsp:cNvSpPr/>
      </dsp:nvSpPr>
      <dsp:spPr>
        <a:xfrm>
          <a:off x="4925681" y="2091184"/>
          <a:ext cx="2145976" cy="910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  <a:cs typeface="Arial"/>
            </a:rPr>
            <a:t>Unless people care about a goal, they aren't likely to achieve the goal.</a:t>
          </a:r>
        </a:p>
      </dsp:txBody>
      <dsp:txXfrm>
        <a:off x="4925681" y="2091184"/>
        <a:ext cx="2145976" cy="9104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C2DDD-04F5-491D-B131-51D6E6F8AD0C}">
      <dsp:nvSpPr>
        <dsp:cNvPr id="0" name=""/>
        <dsp:cNvSpPr/>
      </dsp:nvSpPr>
      <dsp:spPr>
        <a:xfrm>
          <a:off x="2176036" y="534"/>
          <a:ext cx="1662128" cy="1662128"/>
        </a:xfrm>
        <a:prstGeom prst="ellipse">
          <a:avLst/>
        </a:prstGeom>
        <a:solidFill>
          <a:srgbClr val="F564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Set a specific, attainable </a:t>
          </a:r>
          <a:r>
            <a:rPr lang="en-US" sz="1500" b="1" u="sng" kern="1200">
              <a:latin typeface="Arial" panose="020B0604020202020204" pitchFamily="34" charset="0"/>
              <a:cs typeface="Arial" panose="020B0604020202020204" pitchFamily="34" charset="0"/>
            </a:rPr>
            <a:t>goal</a:t>
          </a: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419449" y="243947"/>
        <a:ext cx="1175302" cy="1175302"/>
      </dsp:txXfrm>
    </dsp:sp>
    <dsp:sp modelId="{B4544F28-4B2A-457B-9D53-2DD2F45E31F4}">
      <dsp:nvSpPr>
        <dsp:cNvPr id="0" name=""/>
        <dsp:cNvSpPr/>
      </dsp:nvSpPr>
      <dsp:spPr>
        <a:xfrm rot="2700000">
          <a:off x="3659830" y="1425095"/>
          <a:ext cx="442503" cy="560968"/>
        </a:xfrm>
        <a:prstGeom prst="rightArrow">
          <a:avLst>
            <a:gd name="adj1" fmla="val 60000"/>
            <a:gd name="adj2" fmla="val 50000"/>
          </a:avLst>
        </a:prstGeom>
        <a:solidFill>
          <a:srgbClr val="F564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679271" y="1490354"/>
        <a:ext cx="309752" cy="336580"/>
      </dsp:txXfrm>
    </dsp:sp>
    <dsp:sp modelId="{D7234C60-9CE1-4684-BA80-3B94D61D2B41}">
      <dsp:nvSpPr>
        <dsp:cNvPr id="0" name=""/>
        <dsp:cNvSpPr/>
      </dsp:nvSpPr>
      <dsp:spPr>
        <a:xfrm>
          <a:off x="3941710" y="1766208"/>
          <a:ext cx="1662128" cy="16621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>
              <a:latin typeface="Arial" panose="020B0604020202020204" pitchFamily="34" charset="0"/>
              <a:cs typeface="Arial" panose="020B0604020202020204" pitchFamily="34" charset="0"/>
            </a:rPr>
            <a:t>Teach / learn</a:t>
          </a: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 information for success with the goal.</a:t>
          </a:r>
        </a:p>
      </dsp:txBody>
      <dsp:txXfrm>
        <a:off x="4185123" y="2009621"/>
        <a:ext cx="1175302" cy="1175302"/>
      </dsp:txXfrm>
    </dsp:sp>
    <dsp:sp modelId="{CDA45F5F-E8AE-4287-9746-DE2E3555B320}">
      <dsp:nvSpPr>
        <dsp:cNvPr id="0" name=""/>
        <dsp:cNvSpPr/>
      </dsp:nvSpPr>
      <dsp:spPr>
        <a:xfrm rot="8100000">
          <a:off x="3677541" y="3190769"/>
          <a:ext cx="442503" cy="560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790851" y="3256028"/>
        <a:ext cx="309752" cy="336580"/>
      </dsp:txXfrm>
    </dsp:sp>
    <dsp:sp modelId="{C2E68928-3EE4-4A62-AC51-7F0986EF7EB4}">
      <dsp:nvSpPr>
        <dsp:cNvPr id="0" name=""/>
        <dsp:cNvSpPr/>
      </dsp:nvSpPr>
      <dsp:spPr>
        <a:xfrm>
          <a:off x="2176036" y="3531882"/>
          <a:ext cx="1662128" cy="1662128"/>
        </a:xfrm>
        <a:prstGeom prst="ellipse">
          <a:avLst/>
        </a:prstGeom>
        <a:solidFill>
          <a:srgbClr val="0048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>
              <a:latin typeface="Arial" panose="020B0604020202020204" pitchFamily="34" charset="0"/>
              <a:cs typeface="Arial" panose="020B0604020202020204" pitchFamily="34" charset="0"/>
            </a:rPr>
            <a:t>Practice </a:t>
          </a: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implementing the goal</a:t>
          </a:r>
        </a:p>
      </dsp:txBody>
      <dsp:txXfrm>
        <a:off x="2419449" y="3775295"/>
        <a:ext cx="1175302" cy="1175302"/>
      </dsp:txXfrm>
    </dsp:sp>
    <dsp:sp modelId="{B0E7515D-D6BD-4ADD-ADBF-C4DB64821C26}">
      <dsp:nvSpPr>
        <dsp:cNvPr id="0" name=""/>
        <dsp:cNvSpPr/>
      </dsp:nvSpPr>
      <dsp:spPr>
        <a:xfrm rot="13500000">
          <a:off x="1911868" y="3208480"/>
          <a:ext cx="442503" cy="560968"/>
        </a:xfrm>
        <a:prstGeom prst="rightArrow">
          <a:avLst>
            <a:gd name="adj1" fmla="val 60000"/>
            <a:gd name="adj2" fmla="val 50000"/>
          </a:avLst>
        </a:prstGeom>
        <a:solidFill>
          <a:srgbClr val="0048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025178" y="3367609"/>
        <a:ext cx="309752" cy="336580"/>
      </dsp:txXfrm>
    </dsp:sp>
    <dsp:sp modelId="{92B39681-A6DD-4B77-B49E-BD6607435244}">
      <dsp:nvSpPr>
        <dsp:cNvPr id="0" name=""/>
        <dsp:cNvSpPr/>
      </dsp:nvSpPr>
      <dsp:spPr>
        <a:xfrm>
          <a:off x="410363" y="1766208"/>
          <a:ext cx="1662128" cy="16621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Collect </a:t>
          </a:r>
          <a:r>
            <a:rPr lang="en-US" sz="1500" b="1" u="sng" kern="1200">
              <a:latin typeface="Arial" panose="020B0604020202020204" pitchFamily="34" charset="0"/>
              <a:cs typeface="Arial" panose="020B0604020202020204" pitchFamily="34" charset="0"/>
            </a:rPr>
            <a:t>feedback </a:t>
          </a: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about progress</a:t>
          </a:r>
        </a:p>
      </dsp:txBody>
      <dsp:txXfrm>
        <a:off x="653776" y="2009621"/>
        <a:ext cx="1175302" cy="1175302"/>
      </dsp:txXfrm>
    </dsp:sp>
    <dsp:sp modelId="{8F59AC5F-CA56-42E6-B28F-3580966C1B1B}">
      <dsp:nvSpPr>
        <dsp:cNvPr id="0" name=""/>
        <dsp:cNvSpPr/>
      </dsp:nvSpPr>
      <dsp:spPr>
        <a:xfrm rot="18900000">
          <a:off x="1894156" y="1442807"/>
          <a:ext cx="442503" cy="560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913597" y="1601936"/>
        <a:ext cx="309752" cy="336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F0CEA-86E1-4FB9-B275-33CD2BC87C29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1AC49-D0D6-4ECD-BD54-90F0A5C3E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9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AC49-D0D6-4ECD-BD54-90F0A5C3E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9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AC49-D0D6-4ECD-BD54-90F0A5C3E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9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AC49-D0D6-4ECD-BD54-90F0A5C3E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they’ll gain access to a more detailed training for coaching.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AC49-D0D6-4ECD-BD54-90F0A5C3E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73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formal observations (1 semester)</a:t>
            </a:r>
          </a:p>
          <a:p>
            <a:r>
              <a:rPr lang="en-US" dirty="0"/>
              <a:t>2 formal observations (2 semester)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AC49-D0D6-4ECD-BD54-90F0A5C3E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0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1AC49-D0D6-4ECD-BD54-90F0A5C3E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1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0 Cover 3">
    <p:bg>
      <p:bgPr>
        <a:solidFill>
          <a:srgbClr val="F6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5B4601-1CD4-D350-B1D3-C7E4EA4195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9313" y="-1"/>
            <a:ext cx="6262687" cy="63902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184FE5E-EADB-8B4A-8AD1-C8B6D04CD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756" y="2227534"/>
            <a:ext cx="5305970" cy="308697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7059"/>
              </a:lnSpc>
              <a:defRPr sz="7059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r>
              <a:rPr lang="en-US"/>
              <a:t>PROJECT TITLE 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91892C7-D293-8E4A-97BE-697F3CFED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720" y="1680646"/>
            <a:ext cx="2058389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12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fld id="{C5005250-D81A-904B-85C7-C273606E56B1}" type="datetime4">
              <a:rPr lang="en-US" smtClean="0"/>
              <a:t>November 15, 2024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C616C-971C-5029-CD30-FE0CDF221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5" y="303087"/>
            <a:ext cx="2745479" cy="5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2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1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6" y="1959790"/>
            <a:ext cx="11411119" cy="3445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76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6" y="2483224"/>
            <a:ext cx="11411119" cy="3433481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12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6C79E5-172C-08B5-7BF0-630CFECD8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F969C5-8142-0E98-6E13-D13B49B0A5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5BD1A534-1125-A44F-45D1-1D3A56BEC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1 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9791"/>
            <a:ext cx="5682672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353709"/>
            <a:ext cx="5682672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16C34FC-AECE-4746-A1A5-2542E9C5D9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614" y="2026026"/>
            <a:ext cx="5549151" cy="43526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8B1F4-7C69-F54E-B977-F651B88F7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DCA8CC5-7C78-26C1-95B9-131520822F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E8A4D014-E728-DC79-76AE-E6E7EAFC5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9791"/>
            <a:ext cx="5682672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353709"/>
            <a:ext cx="5682672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B2DFE62C-62D7-E344-92E8-7EC1EDF09B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00363" y="1959791"/>
            <a:ext cx="5243402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8B50C881-9AFD-CC44-9692-56F8FF5A79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00363" y="2353709"/>
            <a:ext cx="5243402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37287-40AF-DFE3-55E6-86FBB2961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158474E-4F36-0EE7-3046-3B5CDAD072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4FB8A04F-91BC-8686-9751-8B3294DC3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2 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9791"/>
            <a:ext cx="2751214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353709"/>
            <a:ext cx="2751214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DD3C289-E0D6-E64C-A17F-B5FB35FA6D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19280" y="1959791"/>
            <a:ext cx="2751214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919F4027-0E13-0241-897F-666E7C8D181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19280" y="2353709"/>
            <a:ext cx="2751214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330A78B-BEE0-2F43-B50E-83DF63DF3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614" y="2026026"/>
            <a:ext cx="5549151" cy="43526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D9C02-DCF9-FE5B-3302-D812CE271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145EA79-835E-CF58-A50A-D71268969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F02FA6A-DAC3-5A14-A889-5E2CEB9EA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5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9791"/>
            <a:ext cx="3698057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353709"/>
            <a:ext cx="3698057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277D8F11-3675-E746-8630-85E73DEC0A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87468" y="1959791"/>
            <a:ext cx="3698057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E6D54C98-B870-C84C-8A4F-80E7B53D9A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87468" y="2353709"/>
            <a:ext cx="3698057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D649A86A-EF66-9042-A3EA-96B14098AE9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42292" y="1959791"/>
            <a:ext cx="3698057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A62F0CE7-244D-2641-A38F-0A58F74D4DC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42292" y="2353709"/>
            <a:ext cx="3698057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8DCC3-4260-BE25-0057-3DEDB5DA9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DE12935-B1F1-3325-60D2-BF64634E2D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36446E72-DB48-DAC4-5FCE-7776FA44A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3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9791"/>
            <a:ext cx="2751214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353709"/>
            <a:ext cx="2751214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DD3C289-E0D6-E64C-A17F-B5FB35FA6D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19280" y="1959791"/>
            <a:ext cx="2751214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919F4027-0E13-0241-897F-666E7C8D181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19280" y="2353709"/>
            <a:ext cx="2751214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DB8A49FA-23E4-DB4F-BCC9-9537BEA605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05916" y="1959791"/>
            <a:ext cx="2751214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EDD98FD8-A20E-514B-A982-5958415674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05916" y="2353709"/>
            <a:ext cx="2751214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F212FCD-61D8-5A48-8E46-51350ABFE87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992551" y="1959791"/>
            <a:ext cx="2751214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DA6EF21-DED4-A042-BF51-8387669B7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92551" y="2353709"/>
            <a:ext cx="2751214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8804-FD54-C642-AE4F-427BF8F8E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C06084-52D9-A242-D859-5F1A9CB493D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659B04B-871A-807C-4E74-270952594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30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1 col + 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F1CCD6F-4D95-4C48-9C7B-E94C0B3258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9791"/>
            <a:ext cx="5682672" cy="2355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ED5878-C2BD-1B49-818A-9E20E320BF82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C12B103-7DF6-FF43-8EFE-114A5CDC6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353709"/>
            <a:ext cx="5682672" cy="3562997"/>
          </a:xfrm>
          <a:prstGeom prst="rect">
            <a:avLst/>
          </a:prstGeom>
        </p:spPr>
        <p:txBody>
          <a:bodyPr>
            <a:noAutofit/>
          </a:bodyPr>
          <a:lstStyle>
            <a:lvl1pPr marL="151287" indent="-151287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23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451DB-5081-1576-69CA-45481750A0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971484-065E-D04B-847D-F10979B02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EA53DE57-3706-1846-BD12-C7E0B105C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16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D0779A5-6030-AF47-BFE7-733B9675CB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4618" y="1042147"/>
            <a:ext cx="11329147" cy="48745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CB2A4D-5E37-E24A-9862-C05DAB23D26A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927D29-FDE7-BA09-C6BF-E6E542A521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C0B468C4-4947-5BA7-5188-BD0E1749C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15525-0F5F-7E43-812A-86F35D3CD495}"/>
              </a:ext>
            </a:extLst>
          </p:cNvPr>
          <p:cNvCxnSpPr>
            <a:cxnSpLocks/>
          </p:cNvCxnSpPr>
          <p:nvPr/>
        </p:nvCxnSpPr>
        <p:spPr>
          <a:xfrm>
            <a:off x="414618" y="518672"/>
            <a:ext cx="11329147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1525E9C-C9B9-95B0-1D81-2302B94DA2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D60315EE-B759-F34E-E5E9-E6BEDF391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0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lank no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6BCE7726-240D-6810-6DFA-4C82FD3A7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1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Divider 1">
    <p:bg>
      <p:bgPr>
        <a:solidFill>
          <a:srgbClr val="F6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817" y="642344"/>
            <a:ext cx="2925546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1905102" algn="l"/>
              </a:tabLst>
              <a:defRPr sz="1588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841" y="1184693"/>
            <a:ext cx="11528470" cy="37638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0589"/>
              </a:lnSpc>
              <a:spcBef>
                <a:spcPts val="0"/>
              </a:spcBef>
              <a:buNone/>
              <a:defRPr sz="10589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653466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ig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022456"/>
            <a:ext cx="5660601" cy="29309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83"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4-5 LINES OF </a:t>
            </a:r>
            <a:br>
              <a:rPr lang="en-US"/>
            </a:br>
            <a:r>
              <a:rPr lang="en-US"/>
              <a:t>TEXT. RESERVE THIS SLIDE’S USE FOR BIG IMPACTFUL STATEMENTS. (IN ALL CAPS)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0DD104D-F3A7-F54D-9BEB-CD1A7A1387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614" y="1020136"/>
            <a:ext cx="5549151" cy="53585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5658E5-1D73-7F42-8B64-64923CDDA1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6934" y="4227227"/>
            <a:ext cx="5590455" cy="251977"/>
          </a:xfrm>
        </p:spPr>
        <p:txBody>
          <a:bodyPr>
            <a:noAutofit/>
          </a:bodyPr>
          <a:lstStyle>
            <a:lvl1pPr marL="0" indent="0">
              <a:buNone/>
              <a:defRPr sz="1588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98" indent="0">
              <a:buNone/>
              <a:defRPr sz="1588">
                <a:solidFill>
                  <a:schemeClr val="accent1"/>
                </a:solidFill>
              </a:defRPr>
            </a:lvl2pPr>
            <a:lvl3pPr marL="887596" indent="0">
              <a:buNone/>
              <a:defRPr sz="1588">
                <a:solidFill>
                  <a:schemeClr val="accent1"/>
                </a:solidFill>
              </a:defRPr>
            </a:lvl3pPr>
            <a:lvl4pPr marL="1331393" indent="0">
              <a:buNone/>
              <a:defRPr sz="1588">
                <a:solidFill>
                  <a:schemeClr val="accent1"/>
                </a:solidFill>
              </a:defRPr>
            </a:lvl4pPr>
            <a:lvl5pPr marL="1775191" indent="0">
              <a:buNone/>
              <a:defRPr sz="15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379077B-A400-0284-0BE0-07952F7A7E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EADA4C67-456A-BAD9-CDA2-26BF8DB5F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25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ig 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6" y="1347025"/>
            <a:ext cx="11406979" cy="24412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36" b="0" i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EF1D4-9981-5741-8E4C-2DD9E6D8AC9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6933" y="4134672"/>
            <a:ext cx="5681382" cy="251977"/>
          </a:xfrm>
        </p:spPr>
        <p:txBody>
          <a:bodyPr>
            <a:noAutofit/>
          </a:bodyPr>
          <a:lstStyle>
            <a:lvl1pPr marL="0" indent="0">
              <a:buNone/>
              <a:defRPr sz="1588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98" indent="0">
              <a:buNone/>
              <a:defRPr sz="1588">
                <a:solidFill>
                  <a:schemeClr val="accent1"/>
                </a:solidFill>
              </a:defRPr>
            </a:lvl2pPr>
            <a:lvl3pPr marL="887596" indent="0">
              <a:buNone/>
              <a:defRPr sz="1588">
                <a:solidFill>
                  <a:schemeClr val="accent1"/>
                </a:solidFill>
              </a:defRPr>
            </a:lvl3pPr>
            <a:lvl4pPr marL="1331393" indent="0">
              <a:buNone/>
              <a:defRPr sz="1588">
                <a:solidFill>
                  <a:schemeClr val="accent1"/>
                </a:solidFill>
              </a:defRPr>
            </a:lvl4pPr>
            <a:lvl5pPr marL="1775191" indent="0">
              <a:buNone/>
              <a:defRPr sz="15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A69D13E-9471-BACE-9AA1-15CC97809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67A7114F-FD80-2352-A7F1-5E78283D7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35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ig quote dark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290" y="1624370"/>
            <a:ext cx="10378838" cy="22710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36" b="0" i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31B1BA-CD1D-FC0B-E8C1-653E07A5535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435" y="4332428"/>
            <a:ext cx="5681382" cy="251977"/>
          </a:xfrm>
        </p:spPr>
        <p:txBody>
          <a:bodyPr>
            <a:noAutofit/>
          </a:bodyPr>
          <a:lstStyle>
            <a:lvl1pPr marL="0" indent="0">
              <a:buNone/>
              <a:defRPr sz="1588">
                <a:solidFill>
                  <a:srgbClr val="A3D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98" indent="0">
              <a:buNone/>
              <a:defRPr sz="1588">
                <a:solidFill>
                  <a:schemeClr val="accent1"/>
                </a:solidFill>
              </a:defRPr>
            </a:lvl2pPr>
            <a:lvl3pPr marL="887596" indent="0">
              <a:buNone/>
              <a:defRPr sz="1588">
                <a:solidFill>
                  <a:schemeClr val="accent1"/>
                </a:solidFill>
              </a:defRPr>
            </a:lvl3pPr>
            <a:lvl4pPr marL="1331393" indent="0">
              <a:buNone/>
              <a:defRPr sz="1588">
                <a:solidFill>
                  <a:schemeClr val="accent1"/>
                </a:solidFill>
              </a:defRPr>
            </a:lvl4pPr>
            <a:lvl5pPr marL="1775191" indent="0">
              <a:buNone/>
              <a:defRPr sz="15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8968E-4BE9-26FE-C10F-83635985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025" y="5707666"/>
            <a:ext cx="340015" cy="486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54E59-DF6E-6872-9F32-3D929113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72" y="5707666"/>
            <a:ext cx="544998" cy="452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386A5-8E5F-CA0D-C93A-DA18F0D67870}"/>
              </a:ext>
            </a:extLst>
          </p:cNvPr>
          <p:cNvSpPr txBox="1"/>
          <p:nvPr/>
        </p:nvSpPr>
        <p:spPr>
          <a:xfrm>
            <a:off x="99986" y="125701"/>
            <a:ext cx="2150627" cy="2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5" b="0" i="0">
                <a:solidFill>
                  <a:schemeClr val="bg1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SAM HOUSTON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FDBFE-5336-B674-5D4E-E713882BA64F}"/>
              </a:ext>
            </a:extLst>
          </p:cNvPr>
          <p:cNvSpPr txBox="1"/>
          <p:nvPr/>
        </p:nvSpPr>
        <p:spPr>
          <a:xfrm>
            <a:off x="9044916" y="125701"/>
            <a:ext cx="3102261" cy="2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35" b="0" i="0">
                <a:solidFill>
                  <a:schemeClr val="bg1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STATE UNIVERSITY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34AA262E-5F95-F532-C7DC-9CBB01B8D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14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big quote blue">
    <p:bg>
      <p:bgPr>
        <a:solidFill>
          <a:srgbClr val="BC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3232F3-4ED9-2FBA-1063-10F2531CD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024" y="5702217"/>
            <a:ext cx="340016" cy="4862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385AB5-8719-EB96-FF7C-DF8D003EA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290" y="1624370"/>
            <a:ext cx="10378838" cy="22710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36" b="0" i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9058682-4ECC-C2D0-10F3-668399AF94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435" y="4332428"/>
            <a:ext cx="5681382" cy="251977"/>
          </a:xfrm>
        </p:spPr>
        <p:txBody>
          <a:bodyPr>
            <a:noAutofit/>
          </a:bodyPr>
          <a:lstStyle>
            <a:lvl1pPr marL="0" indent="0">
              <a:buNone/>
              <a:defRPr sz="1588">
                <a:solidFill>
                  <a:srgbClr val="004853"/>
                </a:solidFill>
              </a:defRPr>
            </a:lvl1pPr>
            <a:lvl2pPr marL="443798" indent="0">
              <a:buNone/>
              <a:defRPr sz="1588">
                <a:solidFill>
                  <a:schemeClr val="accent1"/>
                </a:solidFill>
              </a:defRPr>
            </a:lvl2pPr>
            <a:lvl3pPr marL="887596" indent="0">
              <a:buNone/>
              <a:defRPr sz="1588">
                <a:solidFill>
                  <a:schemeClr val="accent1"/>
                </a:solidFill>
              </a:defRPr>
            </a:lvl3pPr>
            <a:lvl4pPr marL="1331393" indent="0">
              <a:buNone/>
              <a:defRPr sz="1588">
                <a:solidFill>
                  <a:schemeClr val="accent1"/>
                </a:solidFill>
              </a:defRPr>
            </a:lvl4pPr>
            <a:lvl5pPr marL="1775191" indent="0">
              <a:buNone/>
              <a:defRPr sz="15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79D21-8E28-364A-8DAD-753B007CF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6" y="5659912"/>
            <a:ext cx="586179" cy="486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74677-E724-97E9-0DE7-2D93AB278DEA}"/>
              </a:ext>
            </a:extLst>
          </p:cNvPr>
          <p:cNvSpPr txBox="1"/>
          <p:nvPr/>
        </p:nvSpPr>
        <p:spPr>
          <a:xfrm>
            <a:off x="99986" y="125701"/>
            <a:ext cx="2150627" cy="2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5" b="0" i="0">
                <a:solidFill>
                  <a:srgbClr val="004853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SAM HOUSTON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27C70-F973-062B-BE70-B1582440AA04}"/>
              </a:ext>
            </a:extLst>
          </p:cNvPr>
          <p:cNvSpPr txBox="1"/>
          <p:nvPr/>
        </p:nvSpPr>
        <p:spPr>
          <a:xfrm>
            <a:off x="9044916" y="125701"/>
            <a:ext cx="3102261" cy="2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35" b="0" i="0">
                <a:solidFill>
                  <a:srgbClr val="004853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STATE UNIVERSITY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38642421-2251-3C2E-967B-7CA9A2440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5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Contents —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5D86F322-42D2-BA42-A413-80A1FB4034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6997" y="962570"/>
            <a:ext cx="5995003" cy="54161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F46F1E6-AC47-5945-A602-9BDF9CA022B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6232" y="962927"/>
            <a:ext cx="637857" cy="5017070"/>
          </a:xfrm>
        </p:spPr>
        <p:txBody>
          <a:bodyPr>
            <a:normAutofit/>
          </a:bodyPr>
          <a:lstStyle>
            <a:lvl1pPr marL="0" marR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118">
                <a:solidFill>
                  <a:srgbClr val="F665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3068" indent="0">
              <a:buNone/>
              <a:defRPr>
                <a:solidFill>
                  <a:schemeClr val="accent1"/>
                </a:solidFill>
              </a:defRPr>
            </a:lvl2pPr>
            <a:lvl3pPr marL="646137" indent="0">
              <a:buNone/>
              <a:defRPr>
                <a:solidFill>
                  <a:schemeClr val="accent1"/>
                </a:solidFill>
              </a:defRPr>
            </a:lvl3pPr>
            <a:lvl4pPr marL="969203" indent="0">
              <a:buNone/>
              <a:defRPr>
                <a:solidFill>
                  <a:schemeClr val="accent1"/>
                </a:solidFill>
              </a:defRPr>
            </a:lvl4pPr>
            <a:lvl5pPr marL="129227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91E405-3D74-DC4F-BEEE-6DFFC06CB4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631" y="962571"/>
            <a:ext cx="5125147" cy="5017429"/>
          </a:xfrm>
        </p:spPr>
        <p:txBody>
          <a:bodyPr>
            <a:normAutofit/>
          </a:bodyPr>
          <a:lstStyle>
            <a:lvl1pPr marL="0" marR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118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3068" indent="0">
              <a:buNone/>
              <a:defRPr sz="2471">
                <a:solidFill>
                  <a:schemeClr val="tx1"/>
                </a:solidFill>
              </a:defRPr>
            </a:lvl2pPr>
            <a:lvl3pPr marL="646137" indent="0">
              <a:buNone/>
              <a:defRPr sz="2471">
                <a:solidFill>
                  <a:schemeClr val="tx1"/>
                </a:solidFill>
              </a:defRPr>
            </a:lvl3pPr>
            <a:lvl4pPr marL="969203" indent="0">
              <a:buNone/>
              <a:defRPr sz="2471">
                <a:solidFill>
                  <a:schemeClr val="tx1"/>
                </a:solidFill>
              </a:defRPr>
            </a:lvl4pPr>
            <a:lvl5pPr marL="1292272" indent="0">
              <a:buNone/>
              <a:defRPr sz="247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646137" rtl="0" eaLnBrk="1" fontAlgn="auto" latinLnBrk="0" hangingPunct="1">
              <a:lnSpc>
                <a:spcPts val="31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DB9FDD3-D1F4-CB6D-E180-293A8A710D7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10EE5E-6297-8206-26C3-A4C0AC09FE86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A440EF65-D538-C03B-9AA3-D86FC1EFF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44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37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50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6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00 Divider 1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817" y="642344"/>
            <a:ext cx="2925546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1905102" algn="l"/>
              </a:tabLst>
              <a:defRPr sz="1588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841" y="1184693"/>
            <a:ext cx="11528470" cy="37638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0589"/>
              </a:lnSpc>
              <a:spcBef>
                <a:spcPts val="0"/>
              </a:spcBef>
              <a:buNone/>
              <a:defRPr sz="10589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6637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00 Divider 1">
    <p:bg>
      <p:bgPr>
        <a:solidFill>
          <a:srgbClr val="EF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817" y="642344"/>
            <a:ext cx="2925546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1905102" algn="l"/>
              </a:tabLst>
              <a:defRPr sz="1588" b="0" i="0" u="none" baseline="0">
                <a:solidFill>
                  <a:srgbClr val="004853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841" y="1184693"/>
            <a:ext cx="11528470" cy="37638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0589"/>
              </a:lnSpc>
              <a:spcBef>
                <a:spcPts val="0"/>
              </a:spcBef>
              <a:buNone/>
              <a:defRPr sz="10589" b="0" i="0">
                <a:solidFill>
                  <a:srgbClr val="004853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77101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00 Divider 1">
    <p:bg>
      <p:bgPr>
        <a:solidFill>
          <a:srgbClr val="BC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817" y="642344"/>
            <a:ext cx="2925546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1905102" algn="l"/>
              </a:tabLst>
              <a:defRPr sz="1588" b="0" i="0" u="none" baseline="0">
                <a:solidFill>
                  <a:srgbClr val="004853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841" y="1184693"/>
            <a:ext cx="11528470" cy="37638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0589"/>
              </a:lnSpc>
              <a:spcBef>
                <a:spcPts val="0"/>
              </a:spcBef>
              <a:buNone/>
              <a:defRPr sz="10589" b="0" i="0">
                <a:solidFill>
                  <a:srgbClr val="004853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66519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00 Divider 1">
    <p:bg>
      <p:bgPr>
        <a:solidFill>
          <a:srgbClr val="465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817" y="642344"/>
            <a:ext cx="2925546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1905102" algn="l"/>
              </a:tabLst>
              <a:defRPr sz="1588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841" y="1184693"/>
            <a:ext cx="11528470" cy="37638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0589"/>
              </a:lnSpc>
              <a:spcBef>
                <a:spcPts val="0"/>
              </a:spcBef>
              <a:buNone/>
              <a:defRPr sz="10589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389218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00 Divider 1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BAF67-643B-5B92-5CB8-FACE56035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0722" y="249331"/>
            <a:ext cx="11756371" cy="5878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F22D5-1054-6E8D-3FB1-56BAB2BC7C11}"/>
              </a:ext>
            </a:extLst>
          </p:cNvPr>
          <p:cNvSpPr/>
          <p:nvPr/>
        </p:nvSpPr>
        <p:spPr>
          <a:xfrm>
            <a:off x="230721" y="249331"/>
            <a:ext cx="6915430" cy="5878886"/>
          </a:xfrm>
          <a:prstGeom prst="rect">
            <a:avLst/>
          </a:prstGeom>
          <a:gradFill flip="none" rotWithShape="1">
            <a:gsLst>
              <a:gs pos="0">
                <a:srgbClr val="004853"/>
              </a:gs>
              <a:gs pos="100000">
                <a:srgbClr val="00485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FE27E2-664C-0AF5-F77C-BF322617D8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817" y="642344"/>
            <a:ext cx="2925546" cy="24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1905102" algn="l"/>
              </a:tabLst>
              <a:defRPr sz="1588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1588"/>
            </a:lvl2pPr>
            <a:lvl3pPr marL="887575" indent="0">
              <a:buNone/>
              <a:defRPr sz="1588"/>
            </a:lvl3pPr>
            <a:lvl4pPr marL="1331362" indent="0">
              <a:buNone/>
              <a:defRPr sz="1588"/>
            </a:lvl4pPr>
            <a:lvl5pPr marL="1775149" indent="0">
              <a:buNone/>
              <a:defRPr sz="1588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3A23E1-D96B-87A3-3153-9610834CE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841" y="1184693"/>
            <a:ext cx="11528470" cy="37638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0589"/>
              </a:lnSpc>
              <a:spcBef>
                <a:spcPts val="0"/>
              </a:spcBef>
              <a:buNone/>
              <a:defRPr sz="10589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76543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6" y="1959790"/>
            <a:ext cx="11411119" cy="39569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765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/>
        </p:nvCxnSpPr>
        <p:spPr>
          <a:xfrm>
            <a:off x="403468" y="1862504"/>
            <a:ext cx="113402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/>
        </p:nvCxnSpPr>
        <p:spPr>
          <a:xfrm>
            <a:off x="403412" y="518672"/>
            <a:ext cx="11340353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FA1FD2D-1B3D-3AFB-D9E2-E1988389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CBAB0BB-84A5-0987-993D-FE96D73BF4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32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0 General — 1 col plus 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00DF413C-FFF7-4D49-BEBB-7A54E01B14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6997" y="504265"/>
            <a:ext cx="5995003" cy="58744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853"/>
                </a:solidFill>
              </a:defRPr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75" name="Text Placeholder 27">
            <a:extLst>
              <a:ext uri="{FF2B5EF4-FFF2-40B4-BE49-F238E27FC236}">
                <a16:creationId xmlns:a16="http://schemas.microsoft.com/office/drawing/2014/main" id="{5EB7D70F-6371-6449-A028-C39953189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645" y="1954669"/>
            <a:ext cx="5680288" cy="647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588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FBC35D8-CB06-0641-AC35-3C141DD651AD}"/>
              </a:ext>
            </a:extLst>
          </p:cNvPr>
          <p:cNvCxnSpPr>
            <a:cxnSpLocks/>
          </p:cNvCxnSpPr>
          <p:nvPr/>
        </p:nvCxnSpPr>
        <p:spPr>
          <a:xfrm>
            <a:off x="403467" y="1862504"/>
            <a:ext cx="55915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7">
            <a:extLst>
              <a:ext uri="{FF2B5EF4-FFF2-40B4-BE49-F238E27FC236}">
                <a16:creationId xmlns:a16="http://schemas.microsoft.com/office/drawing/2014/main" id="{9430F7E4-F5EB-9847-BDF4-20EBB8044F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645" y="2746891"/>
            <a:ext cx="5680288" cy="31664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235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443787" indent="0">
              <a:buNone/>
              <a:defRPr sz="882"/>
            </a:lvl2pPr>
            <a:lvl3pPr marL="887575" indent="0">
              <a:buNone/>
              <a:defRPr sz="882"/>
            </a:lvl3pPr>
            <a:lvl4pPr marL="1331362" indent="0">
              <a:buNone/>
              <a:defRPr sz="882"/>
            </a:lvl4pPr>
            <a:lvl5pPr marL="1775149" indent="0">
              <a:buNone/>
              <a:defRPr sz="882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Morbi </a:t>
            </a:r>
            <a:r>
              <a:rPr lang="en-US" err="1"/>
              <a:t>iaculis</a:t>
            </a:r>
            <a:r>
              <a:rPr lang="en-US"/>
              <a:t> ligula </a:t>
            </a:r>
            <a:r>
              <a:rPr lang="en-US" err="1"/>
              <a:t>mauris</a:t>
            </a:r>
            <a:r>
              <a:rPr lang="en-US"/>
              <a:t>, et </a:t>
            </a:r>
            <a:r>
              <a:rPr lang="en-US" err="1"/>
              <a:t>luctus</a:t>
            </a:r>
            <a:r>
              <a:rPr lang="en-US"/>
              <a:t> eros gravida </a:t>
            </a:r>
            <a:r>
              <a:rPr lang="en-US" err="1"/>
              <a:t>eu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pharetra </a:t>
            </a:r>
            <a:r>
              <a:rPr lang="en-US" err="1"/>
              <a:t>sollicitudin</a:t>
            </a:r>
            <a:r>
              <a:rPr lang="en-US"/>
              <a:t>. Nunc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 </a:t>
            </a:r>
            <a:r>
              <a:rPr lang="en-US" err="1"/>
              <a:t>mattis</a:t>
            </a:r>
            <a:r>
              <a:rPr lang="en-US"/>
              <a:t>. Aenean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 Donec non </a:t>
            </a:r>
            <a:r>
              <a:rPr lang="en-US" err="1"/>
              <a:t>metus</a:t>
            </a:r>
            <a:r>
              <a:rPr lang="en-US"/>
              <a:t> vitae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auctor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 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FDBB6035-CD1C-224E-83E3-61F63E0FD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87" y="1301391"/>
            <a:ext cx="5658218" cy="47602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15525-0F5F-7E43-812A-86F35D3CD495}"/>
              </a:ext>
            </a:extLst>
          </p:cNvPr>
          <p:cNvCxnSpPr>
            <a:cxnSpLocks/>
          </p:cNvCxnSpPr>
          <p:nvPr/>
        </p:nvCxnSpPr>
        <p:spPr>
          <a:xfrm>
            <a:off x="414618" y="518672"/>
            <a:ext cx="5580387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8F69D6F-D13D-EAF3-B9AF-8D46024FFC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786" y="525185"/>
            <a:ext cx="2871598" cy="223474"/>
          </a:xfrm>
        </p:spPr>
        <p:txBody>
          <a:bodyPr>
            <a:noAutofit/>
          </a:bodyPr>
          <a:lstStyle>
            <a:lvl1pPr marL="0" indent="0">
              <a:buNone/>
              <a:defRPr sz="1059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059"/>
            </a:lvl2pPr>
            <a:lvl3pPr>
              <a:defRPr sz="1059"/>
            </a:lvl3pPr>
            <a:lvl4pPr>
              <a:defRPr sz="1059"/>
            </a:lvl4pPr>
            <a:lvl5pPr>
              <a:defRPr sz="1059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C73FE8A4-362F-49F5-5084-6FC200E56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991" y="6516030"/>
            <a:ext cx="1111141" cy="217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4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9A9478-1222-F548-A2C4-BE9A9A3FA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959" y="1437305"/>
            <a:ext cx="11329149" cy="4129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5A7C5EC-95D7-774D-AA8B-A0D93113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40" y="586589"/>
            <a:ext cx="11444987" cy="85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TEXT HERE (ALL CAPS)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C6CB5-19DA-6D44-881F-A190A2E25553}"/>
              </a:ext>
            </a:extLst>
          </p:cNvPr>
          <p:cNvSpPr/>
          <p:nvPr/>
        </p:nvSpPr>
        <p:spPr>
          <a:xfrm>
            <a:off x="0" y="6383378"/>
            <a:ext cx="12192000" cy="476026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25">
              <a:solidFill>
                <a:srgbClr val="ECEE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</p:sldLayoutIdLst>
  <p:txStyles>
    <p:titleStyle>
      <a:lvl1pPr algn="l" defTabSz="887596" rtl="0" eaLnBrk="1" latinLnBrk="0" hangingPunct="1">
        <a:lnSpc>
          <a:spcPct val="90000"/>
        </a:lnSpc>
        <a:spcBef>
          <a:spcPct val="0"/>
        </a:spcBef>
        <a:buNone/>
        <a:defRPr sz="3530" b="1" i="0" kern="1200">
          <a:solidFill>
            <a:srgbClr val="F66522"/>
          </a:solidFill>
          <a:latin typeface="Impact" panose="020B0806030902050204" pitchFamily="34" charset="0"/>
          <a:ea typeface="GT Flexa X Compressed Medium" pitchFamily="2" charset="77"/>
          <a:cs typeface="GT Flexa X Compressed Medium" pitchFamily="2" charset="77"/>
        </a:defRPr>
      </a:lvl1pPr>
    </p:titleStyle>
    <p:bodyStyle>
      <a:lvl1pPr marL="0" indent="0" algn="l" defTabSz="887596" rtl="0" eaLnBrk="1" latinLnBrk="0" hangingPunct="1">
        <a:lnSpc>
          <a:spcPct val="90000"/>
        </a:lnSpc>
        <a:spcBef>
          <a:spcPts val="971"/>
        </a:spcBef>
        <a:buClr>
          <a:schemeClr val="accent2"/>
        </a:buClr>
        <a:buFont typeface="Arial" panose="020B0604020202020204" pitchFamily="34" charset="0"/>
        <a:buNone/>
        <a:defRPr sz="1765" b="0" kern="1200">
          <a:solidFill>
            <a:srgbClr val="004853"/>
          </a:solidFill>
          <a:latin typeface="Arial" panose="020B0604020202020204" pitchFamily="34" charset="0"/>
          <a:ea typeface="GT America Medium" pitchFamily="2" charset="77"/>
          <a:cs typeface="Arial" panose="020B0604020202020204" pitchFamily="34" charset="0"/>
        </a:defRPr>
      </a:lvl1pPr>
      <a:lvl2pPr marL="665697" indent="-221899" algn="l" defTabSz="887596" rtl="0" eaLnBrk="1" latinLnBrk="0" hangingPunct="1">
        <a:lnSpc>
          <a:spcPct val="90000"/>
        </a:lnSpc>
        <a:spcBef>
          <a:spcPts val="485"/>
        </a:spcBef>
        <a:buClr>
          <a:schemeClr val="accent2"/>
        </a:buClr>
        <a:buFontTx/>
        <a:buBlip>
          <a:blip r:embed="rId29"/>
        </a:buBlip>
        <a:defRPr sz="1588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2pPr>
      <a:lvl3pPr marL="1109495" indent="-221899" algn="l" defTabSz="887596" rtl="0" eaLnBrk="1" latinLnBrk="0" hangingPunct="1">
        <a:lnSpc>
          <a:spcPct val="90000"/>
        </a:lnSpc>
        <a:spcBef>
          <a:spcPts val="485"/>
        </a:spcBef>
        <a:buClr>
          <a:schemeClr val="accent2"/>
        </a:buClr>
        <a:buSzPct val="90000"/>
        <a:buFontTx/>
        <a:buBlip>
          <a:blip r:embed="rId29"/>
        </a:buBlip>
        <a:defRPr sz="1412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3pPr>
      <a:lvl4pPr marL="1553292" indent="-221899" algn="l" defTabSz="887596" rtl="0" eaLnBrk="1" latinLnBrk="0" hangingPunct="1">
        <a:lnSpc>
          <a:spcPct val="90000"/>
        </a:lnSpc>
        <a:spcBef>
          <a:spcPts val="485"/>
        </a:spcBef>
        <a:buClr>
          <a:schemeClr val="accent2"/>
        </a:buClr>
        <a:buFontTx/>
        <a:buBlip>
          <a:blip r:embed="rId29"/>
        </a:buBlip>
        <a:defRPr sz="1235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4pPr>
      <a:lvl5pPr marL="1997090" indent="-221899" algn="l" defTabSz="887596" rtl="0" eaLnBrk="1" latinLnBrk="0" hangingPunct="1">
        <a:lnSpc>
          <a:spcPct val="90000"/>
        </a:lnSpc>
        <a:spcBef>
          <a:spcPts val="485"/>
        </a:spcBef>
        <a:buClr>
          <a:schemeClr val="accent2"/>
        </a:buClr>
        <a:buFontTx/>
        <a:buBlip>
          <a:blip r:embed="rId29"/>
        </a:buBlip>
        <a:defRPr sz="1059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5pPr>
      <a:lvl6pPr marL="2440889" indent="-221899" algn="l" defTabSz="887596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686" indent="-221899" algn="l" defTabSz="887596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484" indent="-221899" algn="l" defTabSz="887596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281" indent="-221899" algn="l" defTabSz="887596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98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96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94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91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989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788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584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383" algn="l" defTabSz="88759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7" orient="horz" pos="4224">
          <p15:clr>
            <a:srgbClr val="F26B43"/>
          </p15:clr>
        </p15:guide>
        <p15:guide id="18" orient="horz" pos="744">
          <p15:clr>
            <a:srgbClr val="F26B43"/>
          </p15:clr>
        </p15:guide>
        <p15:guide id="19" pos="296">
          <p15:clr>
            <a:srgbClr val="F26B43"/>
          </p15:clr>
        </p15:guide>
        <p15:guide id="20" pos="8384">
          <p15:clr>
            <a:srgbClr val="F26B43"/>
          </p15:clr>
        </p15:guide>
        <p15:guide id="27" pos="4352">
          <p15:clr>
            <a:srgbClr val="F26B43"/>
          </p15:clr>
        </p15:guide>
        <p15:guide id="28" orient="horz" pos="1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jpeg"/><Relationship Id="rId5" Type="http://schemas.openxmlformats.org/officeDocument/2006/relationships/hyperlink" Target="mailto:tk20@shsu.edu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34.jpeg"/><Relationship Id="rId4" Type="http://schemas.openxmlformats.org/officeDocument/2006/relationships/hyperlink" Target="https://tk20.shsu.edu/campustoolshighered/k12_public_kiosk_menu.do?id=-5decb3f67d230eef198ce502963-2b3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mentor.jordandistrict.org/wp-content/uploads/sites/17/MentoringBeginningTeachers.pdf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6.xml"/><Relationship Id="rId7" Type="http://schemas.openxmlformats.org/officeDocument/2006/relationships/diagramQuickStyle" Target="../diagrams/quickStyle3.xml"/><Relationship Id="rId12" Type="http://schemas.microsoft.com/office/2007/relationships/hdphoto" Target="../media/hdphoto1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11.png"/><Relationship Id="rId5" Type="http://schemas.openxmlformats.org/officeDocument/2006/relationships/diagramData" Target="../diagrams/data3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6206708" cy="6858000"/>
            <a:chOff x="0" y="0"/>
            <a:chExt cx="81280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5642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9175439" y="258233"/>
            <a:ext cx="2773456" cy="27432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41B8E5-4890-2316-DFB8-9B11EAFDBE8B}"/>
              </a:ext>
            </a:extLst>
          </p:cNvPr>
          <p:cNvSpPr txBox="1">
            <a:spLocks/>
          </p:cNvSpPr>
          <p:nvPr/>
        </p:nvSpPr>
        <p:spPr>
          <a:xfrm>
            <a:off x="219564" y="919552"/>
            <a:ext cx="6206708" cy="14184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99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Impact"/>
                <a:ea typeface="League Spartan"/>
                <a:cs typeface="League Spartan"/>
                <a:sym typeface="League Spartan"/>
              </a:rPr>
              <a:t>Mentor TEACHER ORIENTATION</a:t>
            </a:r>
            <a:endParaRPr lang="en-US" sz="8000" dirty="0">
              <a:solidFill>
                <a:schemeClr val="bg1"/>
              </a:solidFill>
              <a:latin typeface="Impact"/>
              <a:ea typeface="League Spartan"/>
              <a:cs typeface="League Spartan"/>
            </a:endParaRPr>
          </a:p>
          <a:p>
            <a:r>
              <a:rPr lang="en-US" sz="4000" b="1" i="1" dirty="0">
                <a:solidFill>
                  <a:schemeClr val="bg1"/>
                </a:solidFill>
                <a:latin typeface="Impact"/>
                <a:cs typeface="Helvetica"/>
                <a:sym typeface="League Spartan"/>
              </a:rPr>
              <a:t>Internship</a:t>
            </a:r>
            <a:endParaRPr lang="en-US" sz="4000" b="1" i="1" dirty="0">
              <a:solidFill>
                <a:schemeClr val="bg1"/>
              </a:solidFill>
              <a:latin typeface="Impact"/>
              <a:cs typeface="Helvetica"/>
            </a:endParaRPr>
          </a:p>
        </p:txBody>
      </p:sp>
      <p:pic>
        <p:nvPicPr>
          <p:cNvPr id="9" name="Picture 8" descr="A group of people sitting on grass in front of a building&#10;&#10;AI-generated content may be incorrect.">
            <a:extLst>
              <a:ext uri="{FF2B5EF4-FFF2-40B4-BE49-F238E27FC236}">
                <a16:creationId xmlns:a16="http://schemas.microsoft.com/office/drawing/2014/main" id="{2C11F488-B2E5-9875-4D8C-1DDD5397C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746" y="776"/>
            <a:ext cx="6296630" cy="6861165"/>
          </a:xfrm>
          <a:prstGeom prst="rect">
            <a:avLst/>
          </a:prstGeom>
        </p:spPr>
      </p:pic>
      <p:pic>
        <p:nvPicPr>
          <p:cNvPr id="10" name="Picture 9" descr="A white paw print with black background&#10;&#10;AI-generated content may be incorrect.">
            <a:extLst>
              <a:ext uri="{FF2B5EF4-FFF2-40B4-BE49-F238E27FC236}">
                <a16:creationId xmlns:a16="http://schemas.microsoft.com/office/drawing/2014/main" id="{F1E8406F-F780-A26D-3A97-7A9A4BD84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77" y="5360009"/>
            <a:ext cx="641839" cy="5341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DC812D-42B9-D684-8224-AF274B8B72F5}"/>
              </a:ext>
            </a:extLst>
          </p:cNvPr>
          <p:cNvSpPr/>
          <p:nvPr/>
        </p:nvSpPr>
        <p:spPr>
          <a:xfrm>
            <a:off x="-2" y="6381747"/>
            <a:ext cx="12499732" cy="483578"/>
          </a:xfrm>
          <a:prstGeom prst="rect">
            <a:avLst/>
          </a:prstGeom>
          <a:solidFill>
            <a:srgbClr val="DDCD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logo with orange text&#10;&#10;AI-generated content may be incorrect.">
            <a:extLst>
              <a:ext uri="{FF2B5EF4-FFF2-40B4-BE49-F238E27FC236}">
                <a16:creationId xmlns:a16="http://schemas.microsoft.com/office/drawing/2014/main" id="{1730E991-7B7A-75C6-7BAB-6377689AE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4636A907-4964-869D-7FDF-81B6CE53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6"/>
    </mc:Choice>
    <mc:Fallback xmlns="">
      <p:transition spd="slow" advTm="1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E9B3E1-4707-9B93-5B6A-067A4CDCF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TRUST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6D5C36-D9B4-D9E8-1E16-FFBF8C908E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The teacher candidate must trust that the coach’s questions and comments within the coaching cycle are nonjudgemental and offered with the intention of helping the teacher candidate become a better teacher. </a:t>
            </a:r>
          </a:p>
          <a:p>
            <a:r>
              <a:rPr lang="en-US"/>
              <a:t>The coach must trust that the teacher candidate is making a sincere effort to learn and is willing to make observable changes to his/her behavior to achieve the goal.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FEF5A8-4F82-1801-20E6-191EC4C8778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/>
              <a:t>COMMUNICATION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29C1D1-7C1C-F751-A931-030E843FE1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/>
              <a:t>The coach must be intentional about using communication tools that promote trust and risk-free thinking on the part of the teacher candidate.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7B4298-A184-0BCF-CE85-6E8BBB0B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7" y="1301391"/>
            <a:ext cx="7834940" cy="476027"/>
          </a:xfrm>
        </p:spPr>
        <p:txBody>
          <a:bodyPr>
            <a:normAutofit fontScale="90000"/>
          </a:bodyPr>
          <a:lstStyle/>
          <a:p>
            <a:r>
              <a:rPr lang="en-US"/>
              <a:t>WHAT MAKES A COACHING CYCLE SUCCESSFUL?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5A07A8-4EC0-7421-4E31-CBA1BB24E91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E929731-20ED-AB53-19EA-244D9D8D0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5" name="Picture Placeholder 14" descr="A person and person looking at a tablet&#10;&#10;AI-generated content may be incorrect.">
            <a:extLst>
              <a:ext uri="{FF2B5EF4-FFF2-40B4-BE49-F238E27FC236}">
                <a16:creationId xmlns:a16="http://schemas.microsoft.com/office/drawing/2014/main" id="{CFCFECC2-A381-D4E3-A81D-96CC7027F9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7501"/>
          <a:stretch>
            <a:fillRect/>
          </a:stretch>
        </p:blipFill>
        <p:spPr/>
      </p:pic>
      <p:pic>
        <p:nvPicPr>
          <p:cNvPr id="3" name="Picture 2" descr="A logo with orange text&#10;&#10;AI-generated content may be incorrect.">
            <a:extLst>
              <a:ext uri="{FF2B5EF4-FFF2-40B4-BE49-F238E27FC236}">
                <a16:creationId xmlns:a16="http://schemas.microsoft.com/office/drawing/2014/main" id="{8BA4F801-CF47-1168-1493-3E0506CAD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47"/>
    </mc:Choice>
    <mc:Fallback xmlns="">
      <p:transition spd="slow" advTm="8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0F1BC-432D-0E0A-1B64-1CFEDD56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6" y="1301391"/>
            <a:ext cx="7487699" cy="476027"/>
          </a:xfrm>
        </p:spPr>
        <p:txBody>
          <a:bodyPr anchor="ctr">
            <a:normAutofit fontScale="90000"/>
          </a:bodyPr>
          <a:lstStyle/>
          <a:p>
            <a:r>
              <a:rPr lang="en-US" sz="4000">
                <a:cs typeface="Arial"/>
              </a:rPr>
              <a:t>KEYS TO SUCCESSFUL COACHING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5918BD-CEF5-5E3E-6A4E-AF0591E9EC3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CF05C83-702D-FEA2-BB8B-4052815C8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234321" y="5062306"/>
            <a:ext cx="2057400" cy="2057400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AD4F34-2A13-68D8-EF81-589A7FD80AB6}"/>
              </a:ext>
            </a:extLst>
          </p:cNvPr>
          <p:cNvGrpSpPr/>
          <p:nvPr/>
        </p:nvGrpSpPr>
        <p:grpSpPr>
          <a:xfrm>
            <a:off x="230908" y="1847274"/>
            <a:ext cx="5098474" cy="4472410"/>
            <a:chOff x="7651335" y="1975609"/>
            <a:chExt cx="5460152" cy="5434898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B970501C-9EC1-19BD-90CC-EBE63A905E12}"/>
                </a:ext>
              </a:extLst>
            </p:cNvPr>
            <p:cNvSpPr/>
            <p:nvPr/>
          </p:nvSpPr>
          <p:spPr>
            <a:xfrm>
              <a:off x="9125179" y="3394730"/>
              <a:ext cx="2542137" cy="971133"/>
            </a:xfrm>
            <a:prstGeom prst="trapezoid">
              <a:avLst>
                <a:gd name="adj" fmla="val 52200"/>
              </a:avLst>
            </a:prstGeom>
            <a:solidFill>
              <a:srgbClr val="0048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COMMUNICATION</a:t>
              </a: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C2275024-E2AC-02B2-5A31-8F26BB00F04A}"/>
                </a:ext>
              </a:extLst>
            </p:cNvPr>
            <p:cNvSpPr/>
            <p:nvPr/>
          </p:nvSpPr>
          <p:spPr>
            <a:xfrm>
              <a:off x="9580991" y="1975609"/>
              <a:ext cx="1634223" cy="1371737"/>
            </a:xfrm>
            <a:prstGeom prst="triangle">
              <a:avLst/>
            </a:prstGeom>
            <a:solidFill>
              <a:srgbClr val="F66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TRUST</a:t>
              </a:r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6E8AB61-A4C4-30EA-F2DB-8D773166FA81}"/>
                </a:ext>
              </a:extLst>
            </p:cNvPr>
            <p:cNvSpPr/>
            <p:nvPr/>
          </p:nvSpPr>
          <p:spPr>
            <a:xfrm>
              <a:off x="8610818" y="4403397"/>
              <a:ext cx="3551077" cy="1000753"/>
            </a:xfrm>
            <a:prstGeom prst="trapezoid">
              <a:avLst>
                <a:gd name="adj" fmla="val 52200"/>
              </a:avLst>
            </a:prstGeom>
            <a:solidFill>
              <a:srgbClr val="A3D4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4853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GOALS</a:t>
              </a: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D0F55DE-E314-C707-25A2-9E1011D2F544}"/>
                </a:ext>
              </a:extLst>
            </p:cNvPr>
            <p:cNvSpPr/>
            <p:nvPr/>
          </p:nvSpPr>
          <p:spPr>
            <a:xfrm>
              <a:off x="7651335" y="6503630"/>
              <a:ext cx="5460152" cy="906877"/>
            </a:xfrm>
            <a:prstGeom prst="trapezoid">
              <a:avLst>
                <a:gd name="adj" fmla="val 52200"/>
              </a:avLst>
            </a:prstGeom>
            <a:solidFill>
              <a:srgbClr val="BCDDF6"/>
            </a:solidFill>
            <a:ln>
              <a:solidFill>
                <a:srgbClr val="BCDD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4853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FEEDBACK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11BB9-AF32-209E-3BC8-924F33EB396C}"/>
              </a:ext>
            </a:extLst>
          </p:cNvPr>
          <p:cNvCxnSpPr>
            <a:cxnSpLocks/>
          </p:cNvCxnSpPr>
          <p:nvPr/>
        </p:nvCxnSpPr>
        <p:spPr>
          <a:xfrm flipH="1">
            <a:off x="3741058" y="2378083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52CB245-E8A2-AEE6-E474-654A9C331FDB}"/>
              </a:ext>
            </a:extLst>
          </p:cNvPr>
          <p:cNvSpPr/>
          <p:nvPr/>
        </p:nvSpPr>
        <p:spPr>
          <a:xfrm>
            <a:off x="5709089" y="2122373"/>
            <a:ext cx="4230791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The relationship between the teacher candidate and coach must be trusting in that both parties are committed to taking risks and reflecting on the results with an eye toward learning.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1A0B2A-5415-388E-EC00-AE2BD257C43D}"/>
              </a:ext>
            </a:extLst>
          </p:cNvPr>
          <p:cNvCxnSpPr>
            <a:cxnSpLocks/>
          </p:cNvCxnSpPr>
          <p:nvPr/>
        </p:nvCxnSpPr>
        <p:spPr>
          <a:xfrm flipH="1">
            <a:off x="4237424" y="3304639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789225-EFC1-5F05-D7A4-A4E4AF47500B}"/>
              </a:ext>
            </a:extLst>
          </p:cNvPr>
          <p:cNvSpPr/>
          <p:nvPr/>
        </p:nvSpPr>
        <p:spPr>
          <a:xfrm>
            <a:off x="6205455" y="3048929"/>
            <a:ext cx="4230791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Communication skills are vital. The way questions are asked and information is shared can promote a productive conversation or shut one down.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C862C9-9523-3A0E-5B93-612D44BB3C83}"/>
              </a:ext>
            </a:extLst>
          </p:cNvPr>
          <p:cNvCxnSpPr>
            <a:cxnSpLocks/>
          </p:cNvCxnSpPr>
          <p:nvPr/>
        </p:nvCxnSpPr>
        <p:spPr>
          <a:xfrm flipH="1">
            <a:off x="5097646" y="5048507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24EAA-C2F4-089A-8375-06EBD3B2DE54}"/>
              </a:ext>
            </a:extLst>
          </p:cNvPr>
          <p:cNvSpPr/>
          <p:nvPr/>
        </p:nvSpPr>
        <p:spPr>
          <a:xfrm>
            <a:off x="7065677" y="4792797"/>
            <a:ext cx="4230791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The coaching cycle is ongoing and adaptable.</a:t>
            </a: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838CEED3-25BA-2889-6197-216F290EAC67}"/>
              </a:ext>
            </a:extLst>
          </p:cNvPr>
          <p:cNvSpPr/>
          <p:nvPr/>
        </p:nvSpPr>
        <p:spPr>
          <a:xfrm>
            <a:off x="665018" y="4703394"/>
            <a:ext cx="4230791" cy="823526"/>
          </a:xfrm>
          <a:prstGeom prst="trapezoid">
            <a:avLst>
              <a:gd name="adj" fmla="val 52200"/>
            </a:avLst>
          </a:prstGeom>
          <a:solidFill>
            <a:srgbClr val="465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COACHING CYCLE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56505A-4470-CAF2-91AE-BD7596F802D9}"/>
              </a:ext>
            </a:extLst>
          </p:cNvPr>
          <p:cNvCxnSpPr>
            <a:cxnSpLocks/>
          </p:cNvCxnSpPr>
          <p:nvPr/>
        </p:nvCxnSpPr>
        <p:spPr>
          <a:xfrm flipH="1">
            <a:off x="4661287" y="4121950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50237-85ED-F51F-1499-758DDC617EDC}"/>
              </a:ext>
            </a:extLst>
          </p:cNvPr>
          <p:cNvSpPr/>
          <p:nvPr/>
        </p:nvSpPr>
        <p:spPr>
          <a:xfrm>
            <a:off x="6629318" y="3866240"/>
            <a:ext cx="4230791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The goal must be bite-sized and observable.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58D996-7DFA-297D-46E7-FC8756555AD5}"/>
              </a:ext>
            </a:extLst>
          </p:cNvPr>
          <p:cNvCxnSpPr>
            <a:cxnSpLocks/>
          </p:cNvCxnSpPr>
          <p:nvPr/>
        </p:nvCxnSpPr>
        <p:spPr>
          <a:xfrm flipH="1">
            <a:off x="5447078" y="5850271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1CAA97C-D5D7-8078-1F46-1BBDDD1E4684}"/>
              </a:ext>
            </a:extLst>
          </p:cNvPr>
          <p:cNvSpPr/>
          <p:nvPr/>
        </p:nvSpPr>
        <p:spPr>
          <a:xfrm>
            <a:off x="7415109" y="5594561"/>
            <a:ext cx="4230791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Feedback must be frequent and specific.</a:t>
            </a:r>
          </a:p>
        </p:txBody>
      </p:sp>
      <p:pic>
        <p:nvPicPr>
          <p:cNvPr id="4" name="Picture 3" descr="A logo with orange text&#10;&#10;AI-generated content may be incorrect.">
            <a:extLst>
              <a:ext uri="{FF2B5EF4-FFF2-40B4-BE49-F238E27FC236}">
                <a16:creationId xmlns:a16="http://schemas.microsoft.com/office/drawing/2014/main" id="{902FBEB3-5751-DDCE-0B60-6D501B838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40"/>
    </mc:Choice>
    <mc:Fallback xmlns="">
      <p:transition spd="slow" advTm="11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FD766-5EA7-B252-1E16-E101DBDB29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786" y="2026026"/>
            <a:ext cx="5682672" cy="3562997"/>
          </a:xfrm>
        </p:spPr>
        <p:txBody>
          <a:bodyPr/>
          <a:lstStyle/>
          <a:p>
            <a:r>
              <a:rPr lang="en-US" dirty="0"/>
              <a:t>Conducts all performance assessments &amp; walkthroughs</a:t>
            </a:r>
          </a:p>
          <a:p>
            <a:r>
              <a:rPr lang="en-US" dirty="0"/>
              <a:t>Provides ongoing feedback &amp; coaching to the intern</a:t>
            </a:r>
          </a:p>
          <a:p>
            <a:r>
              <a:rPr lang="en-US" dirty="0"/>
              <a:t>Works with principals to support and evaluate the intern</a:t>
            </a:r>
          </a:p>
          <a:p>
            <a:r>
              <a:rPr lang="en-US" dirty="0"/>
              <a:t>Facilitates governance meetings with principals</a:t>
            </a:r>
          </a:p>
          <a:p>
            <a:r>
              <a:rPr lang="en-US" dirty="0"/>
              <a:t>Meets with mentor teachers during the semester to provide data and coaching support </a:t>
            </a:r>
          </a:p>
        </p:txBody>
      </p:sp>
      <p:pic>
        <p:nvPicPr>
          <p:cNvPr id="10" name="Picture Placeholder 9" descr="A person in an orange shirt talking to a group of people&#10;&#10;AI-generated content may be incorrect.">
            <a:extLst>
              <a:ext uri="{FF2B5EF4-FFF2-40B4-BE49-F238E27FC236}">
                <a16:creationId xmlns:a16="http://schemas.microsoft.com/office/drawing/2014/main" id="{ACC581CD-33DA-A7FB-DA61-59CDCA885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7501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3F3AB-FB39-C66B-2FC5-FB01A21A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800" spc="-100" dirty="0"/>
              <a:t>ROLE OF THE PROFESSOR OF PRACTICE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9EF226-52FA-C5C6-1178-718E31947C2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 descr="Teacher with solid fill">
            <a:extLst>
              <a:ext uri="{FF2B5EF4-FFF2-40B4-BE49-F238E27FC236}">
                <a16:creationId xmlns:a16="http://schemas.microsoft.com/office/drawing/2014/main" id="{6B6CBED1-5BCE-052B-0515-124E3AB2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23907" y="6359834"/>
            <a:ext cx="4167526" cy="416752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Picture 3" descr="A logo with orange text&#10;&#10;AI-generated content may be incorrect.">
            <a:extLst>
              <a:ext uri="{FF2B5EF4-FFF2-40B4-BE49-F238E27FC236}">
                <a16:creationId xmlns:a16="http://schemas.microsoft.com/office/drawing/2014/main" id="{04AFDFD4-ACF6-4C2B-1F4B-B7C5BB192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DA8BA9E8-AEA0-F738-007C-18E31F4C1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3"/>
    </mc:Choice>
    <mc:Fallback xmlns="">
      <p:transition spd="slow" advTm="4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AB4CC88-B5B6-0225-C4B5-29FD73355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127" y="2309951"/>
            <a:ext cx="4989062" cy="989349"/>
          </a:xfrm>
        </p:spPr>
        <p:txBody>
          <a:bodyPr/>
          <a:lstStyle/>
          <a:p>
            <a:r>
              <a:rPr lang="en-US" sz="3600">
                <a:latin typeface="Impact" panose="020B0806030902050204" pitchFamily="34" charset="0"/>
              </a:rPr>
              <a:t>T-TESS Observation – The evaluation process used at Sam Houston State University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E842349-B2E2-8FD9-53CD-7C753F493E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47253" y="2976759"/>
            <a:ext cx="5572996" cy="3065334"/>
          </a:xfrm>
        </p:spPr>
        <p:txBody>
          <a:bodyPr/>
          <a:lstStyle/>
          <a:p>
            <a:r>
              <a:rPr lang="en-US" b="1" dirty="0"/>
              <a:t>Pre-Conference</a:t>
            </a:r>
            <a:r>
              <a:rPr lang="en-US" dirty="0"/>
              <a:t> to review the Intern’s lesson plan</a:t>
            </a:r>
          </a:p>
          <a:p>
            <a:r>
              <a:rPr lang="en-US" b="1" dirty="0"/>
              <a:t>Observation</a:t>
            </a:r>
            <a:r>
              <a:rPr lang="en-US" dirty="0"/>
              <a:t> and scripting of the lesson by the Professor of Practice to gather evidence for evaluation</a:t>
            </a:r>
          </a:p>
          <a:p>
            <a:r>
              <a:rPr lang="en-US" b="1" dirty="0"/>
              <a:t>Post-Conference</a:t>
            </a:r>
            <a:r>
              <a:rPr lang="en-US" dirty="0"/>
              <a:t> meeting with the Intern to review evidence, coach, and assign ratings. During the post-conference, the Professor of Practice  will provide </a:t>
            </a:r>
            <a:r>
              <a:rPr lang="en-US" b="1" dirty="0"/>
              <a:t>1 area of Reinforcement and 1 area of Refinement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A1CBE87-CF40-6D00-FF4F-3E3A1837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6" y="1071650"/>
            <a:ext cx="9720806" cy="737282"/>
          </a:xfrm>
        </p:spPr>
        <p:txBody>
          <a:bodyPr>
            <a:noAutofit/>
          </a:bodyPr>
          <a:lstStyle/>
          <a:p>
            <a:r>
              <a:rPr lang="en-US" sz="3600" dirty="0"/>
              <a:t>T-TESS OBSERVATION FOR INTERN TEACHERS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24325A8-8E63-627A-37B4-62B14CB4940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7CCF9619-C585-8D44-0E67-8F3B6F43116D}"/>
              </a:ext>
            </a:extLst>
          </p:cNvPr>
          <p:cNvSpPr txBox="1">
            <a:spLocks/>
          </p:cNvSpPr>
          <p:nvPr/>
        </p:nvSpPr>
        <p:spPr>
          <a:xfrm>
            <a:off x="5347252" y="2253043"/>
            <a:ext cx="6599583" cy="279605"/>
          </a:xfrm>
          <a:prstGeom prst="rect">
            <a:avLst/>
          </a:prstGeom>
        </p:spPr>
        <p:txBody>
          <a:bodyPr/>
          <a:lstStyle>
            <a:lvl1pPr marL="0" indent="0" algn="l" defTabSz="887596" rtl="0" eaLnBrk="1" latinLnBrk="0" hangingPunct="1">
              <a:lnSpc>
                <a:spcPct val="90000"/>
              </a:lnSpc>
              <a:spcBef>
                <a:spcPts val="971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765" b="0" kern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defRPr>
            </a:lvl1pPr>
            <a:lvl2pPr marL="665697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Clr>
                <a:schemeClr val="accent2"/>
              </a:buClr>
              <a:buFontTx/>
              <a:buBlip>
                <a:blip r:embed="rId5"/>
              </a:buBlip>
              <a:defRPr sz="1588" b="0" i="0" kern="120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2pPr>
            <a:lvl3pPr marL="1109495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Clr>
                <a:schemeClr val="accent2"/>
              </a:buClr>
              <a:buSzPct val="90000"/>
              <a:buFontTx/>
              <a:buBlip>
                <a:blip r:embed="rId5"/>
              </a:buBlip>
              <a:defRPr sz="1412" b="0" i="0" kern="120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3pPr>
            <a:lvl4pPr marL="1553292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Clr>
                <a:schemeClr val="accent2"/>
              </a:buClr>
              <a:buFontTx/>
              <a:buBlip>
                <a:blip r:embed="rId5"/>
              </a:buBlip>
              <a:defRPr sz="1235" b="0" i="0" kern="120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4pPr>
            <a:lvl5pPr marL="1997090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Clr>
                <a:schemeClr val="accent2"/>
              </a:buClr>
              <a:buFontTx/>
              <a:buBlip>
                <a:blip r:embed="rId5"/>
              </a:buBlip>
              <a:defRPr sz="1059" b="0" i="0" kern="120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5pPr>
            <a:lvl6pPr marL="2440889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686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8484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2281" indent="-221899" algn="l" defTabSz="887596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Parts of a POP Cycle using the T-TESS rubric:</a:t>
            </a:r>
          </a:p>
        </p:txBody>
      </p:sp>
      <p:pic>
        <p:nvPicPr>
          <p:cNvPr id="3" name="Picture 2" descr="A logo with orange text&#10;&#10;AI-generated content may be incorrect.">
            <a:extLst>
              <a:ext uri="{FF2B5EF4-FFF2-40B4-BE49-F238E27FC236}">
                <a16:creationId xmlns:a16="http://schemas.microsoft.com/office/drawing/2014/main" id="{EEE19AD3-ABA3-E915-FB7F-634A342EB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979E6321-F4A8-1904-11D2-E942422C3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32"/>
    </mc:Choice>
    <mc:Fallback xmlns="">
      <p:transition spd="slow" advTm="6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76ED49-631F-5781-5F59-054876A1DA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786" y="2194186"/>
            <a:ext cx="5682672" cy="356299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Mentor teachers, interns, and Professors of Practice all play a critical and intertwined role in establishing a productive learning environment for intern teacher development</a:t>
            </a:r>
          </a:p>
          <a:p>
            <a:pPr marL="0" indent="0">
              <a:buNone/>
            </a:pPr>
            <a:r>
              <a:rPr lang="en-US" sz="1600" dirty="0"/>
              <a:t>As the semester progresses, some key elements for all stakeholders to prioritize in maintaining the productive learning environment include:</a:t>
            </a:r>
          </a:p>
          <a:p>
            <a:r>
              <a:rPr lang="en-US" sz="1600" dirty="0"/>
              <a:t>Good communication</a:t>
            </a:r>
          </a:p>
          <a:p>
            <a:r>
              <a:rPr lang="en-US" sz="1600" dirty="0"/>
              <a:t>Opportunities for continual learning</a:t>
            </a:r>
          </a:p>
          <a:p>
            <a:r>
              <a:rPr lang="en-US" sz="1600" dirty="0"/>
              <a:t>Quality feedback accompanied by coaching toward goals</a:t>
            </a:r>
          </a:p>
        </p:txBody>
      </p:sp>
      <p:pic>
        <p:nvPicPr>
          <p:cNvPr id="14" name="Picture Placeholder 13" descr="A person looking up at a clock tower&#10;&#10;AI-generated content may be incorrect.">
            <a:extLst>
              <a:ext uri="{FF2B5EF4-FFF2-40B4-BE49-F238E27FC236}">
                <a16:creationId xmlns:a16="http://schemas.microsoft.com/office/drawing/2014/main" id="{80B13399-4424-C892-CE68-A429B84D2A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7501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47E1BF4-D238-5582-D776-0A74FC84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6" y="1301391"/>
            <a:ext cx="6874241" cy="476027"/>
          </a:xfrm>
        </p:spPr>
        <p:txBody>
          <a:bodyPr>
            <a:normAutofit fontScale="90000"/>
          </a:bodyPr>
          <a:lstStyle/>
          <a:p>
            <a:r>
              <a:rPr lang="en-US"/>
              <a:t>PRIORITIES FOR THE JOURNEY AHEAD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96155E-B24A-3521-10C7-E4978ECAE76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F8A26698-1F65-9599-62B1-0C79053DD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3" name="Picture 2" descr="A logo with orange text&#10;&#10;AI-generated content may be incorrect.">
            <a:extLst>
              <a:ext uri="{FF2B5EF4-FFF2-40B4-BE49-F238E27FC236}">
                <a16:creationId xmlns:a16="http://schemas.microsoft.com/office/drawing/2014/main" id="{40F1DB90-2A0E-35FB-C38F-41CAE6A01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5"/>
    </mc:Choice>
    <mc:Fallback xmlns="">
      <p:transition spd="slow" advTm="3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4DBC3C4B-D4EE-10C8-919A-08CB819DD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1D20EB-5445-CCB7-F6A4-225F1E1F1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333" y="2024178"/>
            <a:ext cx="5682672" cy="41725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Visit the SHSU EPP resource page for Mentor Teachers to access information on the following resources:</a:t>
            </a:r>
          </a:p>
          <a:p>
            <a:pPr marL="151130" indent="-151130"/>
            <a:r>
              <a:rPr lang="en-US" sz="1800" dirty="0"/>
              <a:t>TK20 – </a:t>
            </a:r>
            <a:r>
              <a:rPr lang="en-US" sz="1800" dirty="0">
                <a:hlinkClick r:id="rId5"/>
              </a:rPr>
              <a:t>tk20@shsu.edu</a:t>
            </a:r>
            <a:endParaRPr lang="en-US" sz="1800" dirty="0"/>
          </a:p>
          <a:p>
            <a:pPr marL="151130" indent="-151130"/>
            <a:r>
              <a:rPr lang="en-US" sz="1800" dirty="0"/>
              <a:t>SHSU 2025-2026 Guidelines for Clinical Experiences</a:t>
            </a:r>
          </a:p>
          <a:p>
            <a:pPr marL="151130" indent="-151130"/>
            <a:r>
              <a:rPr lang="en-US" sz="1800" dirty="0"/>
              <a:t>Coaching Resources</a:t>
            </a:r>
          </a:p>
          <a:p>
            <a:pPr marL="151130" indent="-151130"/>
            <a:r>
              <a:rPr lang="en-US" sz="1800" dirty="0"/>
              <a:t>Mentoring research and recommendations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6" name="Picture Placeholder 5" descr="A person and person sitting on the floor looking at a computer&#10;&#10;AI-generated content may be incorrect.">
            <a:extLst>
              <a:ext uri="{FF2B5EF4-FFF2-40B4-BE49-F238E27FC236}">
                <a16:creationId xmlns:a16="http://schemas.microsoft.com/office/drawing/2014/main" id="{4139031D-E2C1-81BA-38F5-BD74BA73B6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7501"/>
          <a:stretch/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05C633-430F-D122-64A5-7BB1B3C8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67" y="1301391"/>
            <a:ext cx="11053178" cy="4150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500">
                <a:latin typeface="Impact"/>
              </a:rPr>
              <a:t>RESOURCES &amp; DOCUMENTATION OF TRAINING COMPLETION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95C13E-3AB4-77BE-E20A-DB5DCD297A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logo with orange text&#10;&#10;AI-generated content may be incorrect.">
            <a:extLst>
              <a:ext uri="{FF2B5EF4-FFF2-40B4-BE49-F238E27FC236}">
                <a16:creationId xmlns:a16="http://schemas.microsoft.com/office/drawing/2014/main" id="{B3BAAA8D-6B43-DD60-7F0D-34EA5FF47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7"/>
    </mc:Choice>
    <mc:Fallback xmlns="">
      <p:transition spd="slow" advTm="1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87161-8626-566D-00FA-D722BC1C8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786" y="1952217"/>
            <a:ext cx="8170248" cy="3956916"/>
          </a:xfrm>
        </p:spPr>
        <p:txBody>
          <a:bodyPr/>
          <a:lstStyle/>
          <a:p>
            <a:r>
              <a:rPr lang="en-US" sz="3200" dirty="0">
                <a:hlinkClick r:id="rId4" tooltip="https://tk20.shsu.edu/campustoolshighered/k12_public_kiosk_menu.do?id=-5decb3f67d230eef198ce502963-2b3f"/>
              </a:rPr>
              <a:t>Training Verification Link</a:t>
            </a:r>
            <a:endParaRPr lang="en-US" sz="3200" dirty="0"/>
          </a:p>
          <a:p>
            <a:r>
              <a:rPr lang="en-US" sz="3200" dirty="0"/>
              <a:t>Passkey: </a:t>
            </a:r>
            <a:r>
              <a:rPr lang="en-US" sz="3200" dirty="0" err="1"/>
              <a:t>verifytrain</a:t>
            </a:r>
            <a:endParaRPr lang="en-US" sz="3200" dirty="0"/>
          </a:p>
          <a:p>
            <a:r>
              <a:rPr lang="en-US" sz="3200" dirty="0"/>
              <a:t>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EC5E51-246A-D889-C2EC-574233BB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Verify Completion of Training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9437B-448C-9BE3-D7AE-0FDF516A68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36785" y="525184"/>
            <a:ext cx="4687159" cy="315643"/>
          </a:xfrm>
        </p:spPr>
        <p:txBody>
          <a:bodyPr/>
          <a:lstStyle/>
          <a:p>
            <a:r>
              <a:rPr lang="en-US" sz="2000" dirty="0"/>
              <a:t>Don’t miss this Important Final Step!</a:t>
            </a:r>
          </a:p>
        </p:txBody>
      </p:sp>
      <p:pic>
        <p:nvPicPr>
          <p:cNvPr id="6" name="Picture 5" descr="A person sitting at a desk writing on a notebook&#10;&#10;AI-generated content may be incorrect.">
            <a:extLst>
              <a:ext uri="{FF2B5EF4-FFF2-40B4-BE49-F238E27FC236}">
                <a16:creationId xmlns:a16="http://schemas.microsoft.com/office/drawing/2014/main" id="{AD7054A1-91E9-4916-C85C-CCFB55A2B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79" y="525185"/>
            <a:ext cx="3600821" cy="5177118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54AA6ED9-5E03-E944-3AFB-355CBD1E5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9"/>
    </mc:Choice>
    <mc:Fallback xmlns="">
      <p:transition spd="slow" advTm="1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B77F173-BEF3-2C0F-E3C5-941DB75F9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3" name="Picture 2" descr="A logo with orange text&#10;&#10;AI-generated content may be incorrect.">
            <a:extLst>
              <a:ext uri="{FF2B5EF4-FFF2-40B4-BE49-F238E27FC236}">
                <a16:creationId xmlns:a16="http://schemas.microsoft.com/office/drawing/2014/main" id="{631F0216-9D02-F756-7F35-9549D6786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2" name="Picture 1" descr="A clock tower in front of a building&#10;&#10;AI-generated content may be incorrect.">
            <a:extLst>
              <a:ext uri="{FF2B5EF4-FFF2-40B4-BE49-F238E27FC236}">
                <a16:creationId xmlns:a16="http://schemas.microsoft.com/office/drawing/2014/main" id="{2A64A0B6-D6CC-8DCD-7430-C36A98801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6" y="213098"/>
            <a:ext cx="11635828" cy="6562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F82FD6-9F1D-8269-2347-36C0E3B0E54B}"/>
              </a:ext>
            </a:extLst>
          </p:cNvPr>
          <p:cNvSpPr txBox="1"/>
          <p:nvPr/>
        </p:nvSpPr>
        <p:spPr>
          <a:xfrm>
            <a:off x="2288179" y="3689138"/>
            <a:ext cx="550639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Impact"/>
              </a:rPr>
              <a:t>THANK YOU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1"/>
    </mc:Choice>
    <mc:Fallback xmlns="">
      <p:transition spd="slow" advTm="1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C15D3-3B8E-7EEB-06FC-BEC6A4D30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4943" y="1973864"/>
            <a:ext cx="2751214" cy="235526"/>
          </a:xfrm>
        </p:spPr>
        <p:txBody>
          <a:bodyPr/>
          <a:lstStyle/>
          <a:p>
            <a:r>
              <a:rPr lang="en-US" dirty="0"/>
              <a:t>Explore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306C7-4316-DF57-BF29-182ECBF86D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943" y="2434406"/>
            <a:ext cx="2751214" cy="3562997"/>
          </a:xfrm>
        </p:spPr>
        <p:txBody>
          <a:bodyPr/>
          <a:lstStyle/>
          <a:p>
            <a:r>
              <a:rPr lang="en-US" dirty="0"/>
              <a:t>Explore the components of the SHSU Internship Program and stakeholders involved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CFCC85-BD50-9C67-AA53-2ACAEE3CA68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974794" y="1959791"/>
            <a:ext cx="2751214" cy="235526"/>
          </a:xfrm>
        </p:spPr>
        <p:txBody>
          <a:bodyPr/>
          <a:lstStyle/>
          <a:p>
            <a:r>
              <a:rPr lang="en-US" dirty="0"/>
              <a:t>Understand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CA1364-1579-5A46-AC89-E880EA078A9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74794" y="2434407"/>
            <a:ext cx="2751214" cy="3562997"/>
          </a:xfrm>
        </p:spPr>
        <p:txBody>
          <a:bodyPr/>
          <a:lstStyle/>
          <a:p>
            <a:r>
              <a:rPr lang="en-US" dirty="0"/>
              <a:t>Understand the roles of the Professor of Practice and Mentor Teacher in coaching the teacher candidate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F8C1DA-2723-150C-0E4C-2CD6BE9B7BA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74645" y="1973864"/>
            <a:ext cx="2751214" cy="235526"/>
          </a:xfrm>
        </p:spPr>
        <p:txBody>
          <a:bodyPr/>
          <a:lstStyle/>
          <a:p>
            <a:r>
              <a:rPr lang="en-US" dirty="0"/>
              <a:t>Explain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4CF30B-4037-C661-BDBF-FBCC077D218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74645" y="2390751"/>
            <a:ext cx="2751214" cy="3562997"/>
          </a:xfrm>
        </p:spPr>
        <p:txBody>
          <a:bodyPr/>
          <a:lstStyle/>
          <a:p>
            <a:r>
              <a:rPr lang="en-US" dirty="0"/>
              <a:t>Explain how data is analyzed to grow intern teachers and the intern teaching program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D27F1-136B-E862-A3E2-4845B803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>
                <a:solidFill>
                  <a:srgbClr val="F56423"/>
                </a:solidFill>
                <a:latin typeface="Impact"/>
              </a:rPr>
              <a:t>OBJECTIVES</a:t>
            </a:r>
            <a:br>
              <a:rPr lang="en-US" sz="3200">
                <a:solidFill>
                  <a:srgbClr val="F56423"/>
                </a:solidFill>
                <a:latin typeface="Impact"/>
              </a:rPr>
            </a:b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9962C4-1FEB-B993-34F7-1A5DA3F82A6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26849779"/>
              </p:ext>
            </p:extLst>
          </p:nvPr>
        </p:nvGraphicFramePr>
        <p:xfrm>
          <a:off x="650781" y="7221538"/>
          <a:ext cx="10639425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8" name="Rectangle 107">
            <a:extLst>
              <a:ext uri="{FF2B5EF4-FFF2-40B4-BE49-F238E27FC236}">
                <a16:creationId xmlns:a16="http://schemas.microsoft.com/office/drawing/2014/main" id="{22410BFE-799B-6B5D-7FD0-15689FB4E871}"/>
              </a:ext>
            </a:extLst>
          </p:cNvPr>
          <p:cNvSpPr/>
          <p:nvPr/>
        </p:nvSpPr>
        <p:spPr>
          <a:xfrm>
            <a:off x="-2" y="6381747"/>
            <a:ext cx="12192570" cy="477672"/>
          </a:xfrm>
          <a:prstGeom prst="rect">
            <a:avLst/>
          </a:prstGeom>
          <a:solidFill>
            <a:srgbClr val="DDCD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logo with orange text&#10;&#10;AI-generated content may be incorrect.">
            <a:extLst>
              <a:ext uri="{FF2B5EF4-FFF2-40B4-BE49-F238E27FC236}">
                <a16:creationId xmlns:a16="http://schemas.microsoft.com/office/drawing/2014/main" id="{FEF24B14-1094-EE73-52EF-24BDA2257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38" name="Audio 37">
            <a:extLst>
              <a:ext uri="{FF2B5EF4-FFF2-40B4-BE49-F238E27FC236}">
                <a16:creationId xmlns:a16="http://schemas.microsoft.com/office/drawing/2014/main" id="{2D9AD912-082E-43E6-507F-0AF2B496B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4"/>
    </mc:Choice>
    <mc:Fallback xmlns="">
      <p:transition spd="slow" advTm="3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552A6F-8785-FCC2-879F-27C27EF332A6}"/>
              </a:ext>
            </a:extLst>
          </p:cNvPr>
          <p:cNvSpPr/>
          <p:nvPr/>
        </p:nvSpPr>
        <p:spPr>
          <a:xfrm>
            <a:off x="-2" y="6381747"/>
            <a:ext cx="12222105" cy="477672"/>
          </a:xfrm>
          <a:prstGeom prst="rect">
            <a:avLst/>
          </a:prstGeom>
          <a:solidFill>
            <a:srgbClr val="DDCD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03BBE3-B495-A383-46FB-AD396910D657}"/>
              </a:ext>
            </a:extLst>
          </p:cNvPr>
          <p:cNvSpPr/>
          <p:nvPr/>
        </p:nvSpPr>
        <p:spPr>
          <a:xfrm>
            <a:off x="335653" y="2496688"/>
            <a:ext cx="2178771" cy="1864328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The Faculty Member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2E5C27-AA1C-D665-2601-FFC7C8C6127E}"/>
              </a:ext>
            </a:extLst>
          </p:cNvPr>
          <p:cNvSpPr/>
          <p:nvPr/>
        </p:nvSpPr>
        <p:spPr>
          <a:xfrm>
            <a:off x="2712815" y="4070427"/>
            <a:ext cx="2178772" cy="1860483"/>
          </a:xfrm>
          <a:prstGeom prst="rect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Recruited &amp; Trained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Mentor Teacher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BD53ED-D666-FD86-3FB3-132AFFD1B6EC}"/>
              </a:ext>
            </a:extLst>
          </p:cNvPr>
          <p:cNvSpPr/>
          <p:nvPr/>
        </p:nvSpPr>
        <p:spPr>
          <a:xfrm>
            <a:off x="9712889" y="2362280"/>
            <a:ext cx="2178772" cy="1873244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The School Administrator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075508-7A10-5AA8-2052-2E26F9DEEB75}"/>
              </a:ext>
            </a:extLst>
          </p:cNvPr>
          <p:cNvSpPr/>
          <p:nvPr/>
        </p:nvSpPr>
        <p:spPr>
          <a:xfrm>
            <a:off x="5050947" y="2481377"/>
            <a:ext cx="2168745" cy="1867136"/>
          </a:xfrm>
          <a:prstGeom prst="rect">
            <a:avLst/>
          </a:prstGeom>
          <a:solidFill>
            <a:srgbClr val="465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The Teacher Candidate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Intern Teacher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313104-4A12-78D2-9A8D-1AE1DECC9B76}"/>
              </a:ext>
            </a:extLst>
          </p:cNvPr>
          <p:cNvSpPr/>
          <p:nvPr/>
        </p:nvSpPr>
        <p:spPr>
          <a:xfrm>
            <a:off x="7352774" y="4070292"/>
            <a:ext cx="2168745" cy="1867136"/>
          </a:xfrm>
          <a:prstGeom prst="rect">
            <a:avLst/>
          </a:prstGeom>
          <a:solidFill>
            <a:srgbClr val="A3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The Professor of Practice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/>
                <a:cs typeface="Arial"/>
              </a:rPr>
              <a:t>University Supervisor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FB5DA7-8914-BDE8-5366-B2EEA05AEC6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733DE-4838-59CA-6DCF-F0132241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>
                <a:latin typeface="Impact"/>
              </a:rPr>
              <a:t>KEY STAKEHOLDERS</a:t>
            </a:r>
            <a:endParaRPr lang="en-US"/>
          </a:p>
        </p:txBody>
      </p:sp>
      <p:pic>
        <p:nvPicPr>
          <p:cNvPr id="21" name="Picture 20" descr="A logo with orange text&#10;&#10;AI-generated content may be incorrect.">
            <a:extLst>
              <a:ext uri="{FF2B5EF4-FFF2-40B4-BE49-F238E27FC236}">
                <a16:creationId xmlns:a16="http://schemas.microsoft.com/office/drawing/2014/main" id="{50E4F53D-7F71-3526-B96F-EF9679140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43" name="Audio 42">
            <a:extLst>
              <a:ext uri="{FF2B5EF4-FFF2-40B4-BE49-F238E27FC236}">
                <a16:creationId xmlns:a16="http://schemas.microsoft.com/office/drawing/2014/main" id="{E7F58704-BD65-1350-FCB2-8D27AAB70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4"/>
    </mc:Choice>
    <mc:Fallback xmlns="">
      <p:transition spd="slow" advTm="4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A836442-5200-7BCF-CF04-9EC725A14CE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760E19-C395-7952-283B-478F4CF8D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786" y="748659"/>
            <a:ext cx="6856413" cy="222250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THE MENTOR TEACHER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9514CC-C9BC-E6C6-21D4-98B53452757C}"/>
              </a:ext>
            </a:extLst>
          </p:cNvPr>
          <p:cNvSpPr/>
          <p:nvPr/>
        </p:nvSpPr>
        <p:spPr>
          <a:xfrm>
            <a:off x="2798179" y="1660730"/>
            <a:ext cx="2178771" cy="1864328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Work collaboratively with the intern and Professor of Practice and communicate about the intern's process.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35F180-DE9A-21A6-58DB-8834C613B646}"/>
              </a:ext>
            </a:extLst>
          </p:cNvPr>
          <p:cNvSpPr/>
          <p:nvPr/>
        </p:nvSpPr>
        <p:spPr>
          <a:xfrm>
            <a:off x="3728631" y="1444618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1FEC44-C67F-6CAE-BE78-5D54FFDD7894}"/>
              </a:ext>
            </a:extLst>
          </p:cNvPr>
          <p:cNvSpPr/>
          <p:nvPr/>
        </p:nvSpPr>
        <p:spPr>
          <a:xfrm>
            <a:off x="5322003" y="1657285"/>
            <a:ext cx="2178772" cy="1860483"/>
          </a:xfrm>
          <a:prstGeom prst="rect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Co-plan and model instructional practices for the intern.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68F871-DDB1-5B6A-21F0-30B3986FB281}"/>
              </a:ext>
            </a:extLst>
          </p:cNvPr>
          <p:cNvSpPr/>
          <p:nvPr/>
        </p:nvSpPr>
        <p:spPr>
          <a:xfrm>
            <a:off x="7848634" y="1670575"/>
            <a:ext cx="2178772" cy="1873244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Collaborate with the intern to set goals and share feedback about progress.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96DF64-2131-E968-405A-8350F8754678}"/>
              </a:ext>
            </a:extLst>
          </p:cNvPr>
          <p:cNvSpPr/>
          <p:nvPr/>
        </p:nvSpPr>
        <p:spPr>
          <a:xfrm>
            <a:off x="4093102" y="3836851"/>
            <a:ext cx="2168745" cy="1867136"/>
          </a:xfrm>
          <a:prstGeom prst="rect">
            <a:avLst/>
          </a:prstGeom>
          <a:solidFill>
            <a:srgbClr val="465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Schedule time to plan with the intern, ensuring the intern has time and resources to be successful.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4A672C-5FF5-C83B-022F-63F8A90BEDBA}"/>
              </a:ext>
            </a:extLst>
          </p:cNvPr>
          <p:cNvSpPr/>
          <p:nvPr/>
        </p:nvSpPr>
        <p:spPr>
          <a:xfrm>
            <a:off x="6252456" y="1444945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5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F9F5DA5-B52A-1F6A-8708-8C5447969EB4}"/>
              </a:ext>
            </a:extLst>
          </p:cNvPr>
          <p:cNvSpPr/>
          <p:nvPr/>
        </p:nvSpPr>
        <p:spPr>
          <a:xfrm>
            <a:off x="5023555" y="3607735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02AB8C-A3EC-7E35-8ECD-CB4202AB3334}"/>
              </a:ext>
            </a:extLst>
          </p:cNvPr>
          <p:cNvSpPr/>
          <p:nvPr/>
        </p:nvSpPr>
        <p:spPr>
          <a:xfrm>
            <a:off x="8779086" y="1444945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50">
                <a:solidFill>
                  <a:srgbClr val="004853"/>
                </a:solidFill>
                <a:latin typeface="Arial"/>
                <a:ea typeface="GT America Medium" pitchFamily="2" charset="77"/>
                <a:cs typeface="Arial"/>
              </a:rPr>
              <a:t>3</a:t>
            </a:r>
            <a:endParaRPr lang="en-US" sz="1750">
              <a:solidFill>
                <a:srgbClr val="004853"/>
              </a:solidFill>
              <a:latin typeface="Arial" panose="020B0604020202020204" pitchFamily="34" charset="0"/>
              <a:ea typeface="GT America Medium" pitchFamily="2" charset="77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1E34B-A09C-FE38-B6AB-B3F71E51B265}"/>
              </a:ext>
            </a:extLst>
          </p:cNvPr>
          <p:cNvSpPr/>
          <p:nvPr/>
        </p:nvSpPr>
        <p:spPr>
          <a:xfrm>
            <a:off x="6910497" y="3836852"/>
            <a:ext cx="2168745" cy="1867136"/>
          </a:xfrm>
          <a:prstGeom prst="rect">
            <a:avLst/>
          </a:prstGeom>
          <a:solidFill>
            <a:srgbClr val="A3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Complete and review forms in TK20 for data collection and communication with the Professor of Practice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E7681D-CB9A-8A6C-5A57-4D2D0EBF5E92}"/>
              </a:ext>
            </a:extLst>
          </p:cNvPr>
          <p:cNvSpPr/>
          <p:nvPr/>
        </p:nvSpPr>
        <p:spPr>
          <a:xfrm>
            <a:off x="7850976" y="3607736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50">
                <a:solidFill>
                  <a:srgbClr val="004853"/>
                </a:solidFill>
                <a:latin typeface="Arial"/>
                <a:ea typeface="GT America Medium" pitchFamily="2" charset="77"/>
                <a:cs typeface="Arial"/>
              </a:rPr>
              <a:t>5</a:t>
            </a:r>
            <a:endParaRPr lang="en-US" sz="1750">
              <a:solidFill>
                <a:srgbClr val="004853"/>
              </a:solidFill>
              <a:latin typeface="Arial" panose="020B0604020202020204" pitchFamily="34" charset="0"/>
              <a:ea typeface="GT America Medium" pitchFamily="2" charset="77"/>
              <a:cs typeface="Arial" panose="020B0604020202020204" pitchFamily="34" charset="0"/>
            </a:endParaRPr>
          </a:p>
        </p:txBody>
      </p:sp>
      <p:pic>
        <p:nvPicPr>
          <p:cNvPr id="5" name="Picture 4" descr="A logo with orange text&#10;&#10;AI-generated content may be incorrect.">
            <a:extLst>
              <a:ext uri="{FF2B5EF4-FFF2-40B4-BE49-F238E27FC236}">
                <a16:creationId xmlns:a16="http://schemas.microsoft.com/office/drawing/2014/main" id="{9F18A3CF-83E1-5E04-C8F8-1467CDE77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39" name="Audio 38">
            <a:extLst>
              <a:ext uri="{FF2B5EF4-FFF2-40B4-BE49-F238E27FC236}">
                <a16:creationId xmlns:a16="http://schemas.microsoft.com/office/drawing/2014/main" id="{8DA24044-D2D8-0D43-EDA9-084E46811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21"/>
    </mc:Choice>
    <mc:Fallback xmlns="">
      <p:transition spd="slow" advTm="11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69D38E40-53C4-618E-8DCE-DDD9B5CF4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750" dirty="0">
                <a:latin typeface="Arial"/>
                <a:cs typeface="Arial"/>
              </a:rPr>
              <a:t>The Mentor Teacher Should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6426BA0-B03F-877C-9BA3-A7E5E435FA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 b="1" dirty="0">
                <a:latin typeface="Arial"/>
                <a:cs typeface="Arial"/>
              </a:rPr>
              <a:t>TAC </a:t>
            </a:r>
            <a:r>
              <a:rPr lang="en-US" sz="1400" b="1" dirty="0"/>
              <a:t>§228.97(b) Duties of a mentor: </a:t>
            </a:r>
          </a:p>
          <a:p>
            <a:pPr marL="0" indent="0">
              <a:buNone/>
            </a:pPr>
            <a:r>
              <a:rPr lang="en-US" sz="1400" dirty="0"/>
              <a:t>	(1) guide, assist, and support the candidate throughout the entirety of the internship in areas such as lesson preparation, classroom 	management, instruction, assessment, working with parents, obtaining materials, and district policies; and </a:t>
            </a:r>
          </a:p>
          <a:p>
            <a:pPr marL="0" indent="0">
              <a:buNone/>
            </a:pPr>
            <a:r>
              <a:rPr lang="en-US" sz="1400" dirty="0"/>
              <a:t>	(2) report the candidate's progress to the candidate's field supervisor.</a:t>
            </a: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  <a:p>
            <a:pPr marL="151130" indent="-151130"/>
            <a:r>
              <a:rPr lang="en-US" sz="1400" dirty="0">
                <a:latin typeface="Arial"/>
                <a:cs typeface="Arial"/>
              </a:rPr>
              <a:t>Take opportunities to explain their thinking to build understanding of how teachers make decisions and navigate their role</a:t>
            </a:r>
          </a:p>
          <a:p>
            <a:pPr marL="151130" indent="-151130"/>
            <a:r>
              <a:rPr lang="en-US" sz="1400" dirty="0">
                <a:latin typeface="Arial"/>
                <a:cs typeface="Arial"/>
              </a:rPr>
              <a:t>Ask for guidance from the intern on the type of assistance needed and anticipated to ensure that the candidate feels supported</a:t>
            </a:r>
          </a:p>
          <a:p>
            <a:pPr marL="151130" indent="-151130"/>
            <a:r>
              <a:rPr lang="en-US" sz="1400" dirty="0">
                <a:latin typeface="Arial"/>
                <a:cs typeface="Arial"/>
              </a:rPr>
              <a:t>Plan a schedule for meeting one-on-one with the intern to give feedback, coach, and plan for improvement</a:t>
            </a:r>
            <a:endParaRPr lang="en-US" sz="1400" dirty="0"/>
          </a:p>
          <a:p>
            <a:pPr marL="151130" indent="-151130"/>
            <a:r>
              <a:rPr lang="en-US" sz="1400" dirty="0">
                <a:latin typeface="Arial"/>
                <a:cs typeface="Arial"/>
              </a:rPr>
              <a:t>Provide explicit next steps and written feedback that will help the intern learn and grow</a:t>
            </a: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0C226-B551-8362-46A5-4E9BE3F1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 dirty="0">
                <a:latin typeface="Impact"/>
              </a:rPr>
              <a:t>EXPECTATIONS</a:t>
            </a: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93742D11-570F-415E-A634-0E24837FC13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logo with orange text&#10;&#10;AI-generated content may be incorrect.">
            <a:extLst>
              <a:ext uri="{FF2B5EF4-FFF2-40B4-BE49-F238E27FC236}">
                <a16:creationId xmlns:a16="http://schemas.microsoft.com/office/drawing/2014/main" id="{A60FC40B-D05E-D6B0-F32F-82F534F3C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89C37EA3-BFF6-A201-E580-A95538750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0"/>
    </mc:Choice>
    <mc:Fallback xmlns="">
      <p:transition spd="slow" advTm="7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alkboard with text on it&#10;&#10;AI-generated content may be incorrect.">
            <a:extLst>
              <a:ext uri="{FF2B5EF4-FFF2-40B4-BE49-F238E27FC236}">
                <a16:creationId xmlns:a16="http://schemas.microsoft.com/office/drawing/2014/main" id="{B9F7BE35-7C84-B0DD-4F96-B0B5E39D3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6" y="0"/>
            <a:ext cx="7447023" cy="6385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0EDCC-E208-80C8-B3B4-A6949CD1DAE3}"/>
              </a:ext>
            </a:extLst>
          </p:cNvPr>
          <p:cNvSpPr txBox="1"/>
          <p:nvPr/>
        </p:nvSpPr>
        <p:spPr>
          <a:xfrm>
            <a:off x="1019503" y="6391376"/>
            <a:ext cx="930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6"/>
              </a:rPr>
              <a:t>https://mentor.jordandistrict.org/wp-content/uploads/sites/17/MentoringBeginningTeachers.pdf</a:t>
            </a:r>
            <a:r>
              <a:rPr lang="en-US" sz="1800" dirty="0"/>
              <a:t> </a:t>
            </a:r>
            <a:endParaRPr lang="en-US" dirty="0"/>
          </a:p>
        </p:txBody>
      </p:sp>
      <p:pic>
        <p:nvPicPr>
          <p:cNvPr id="10" name="Picture 9" descr="A chart with text and images&#10;&#10;AI-generated content may be incorrect.">
            <a:extLst>
              <a:ext uri="{FF2B5EF4-FFF2-40B4-BE49-F238E27FC236}">
                <a16:creationId xmlns:a16="http://schemas.microsoft.com/office/drawing/2014/main" id="{AA94968B-26FD-62BC-8097-49129A1D4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6" y="1980524"/>
            <a:ext cx="4089400" cy="1574800"/>
          </a:xfrm>
          <a:prstGeom prst="rect">
            <a:avLst/>
          </a:prstGeom>
        </p:spPr>
      </p:pic>
      <p:pic>
        <p:nvPicPr>
          <p:cNvPr id="13" name="Picture 12" descr="A table with text on it&#10;&#10;AI-generated content may be incorrect.">
            <a:extLst>
              <a:ext uri="{FF2B5EF4-FFF2-40B4-BE49-F238E27FC236}">
                <a16:creationId xmlns:a16="http://schemas.microsoft.com/office/drawing/2014/main" id="{96A621F1-0CAA-72FF-6F0C-B5AC24419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6" y="3696341"/>
            <a:ext cx="3822700" cy="2413000"/>
          </a:xfrm>
          <a:prstGeom prst="rect">
            <a:avLst/>
          </a:prstGeom>
        </p:spPr>
      </p:pic>
      <p:pic>
        <p:nvPicPr>
          <p:cNvPr id="16" name="Picture 15" descr="A silhouette of a frog holding a sign&#10;&#10;AI-generated content may be incorrect.">
            <a:extLst>
              <a:ext uri="{FF2B5EF4-FFF2-40B4-BE49-F238E27FC236}">
                <a16:creationId xmlns:a16="http://schemas.microsoft.com/office/drawing/2014/main" id="{CF8656FC-F05E-22CD-6F7E-708A348AAA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7" y="1327595"/>
            <a:ext cx="1345097" cy="929700"/>
          </a:xfrm>
          <a:prstGeom prst="rect">
            <a:avLst/>
          </a:prstGeom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4041DFEB-5826-47E2-8244-D2553F075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7"/>
    </mc:Choice>
    <mc:Fallback xmlns="">
      <p:transition spd="slow" advTm="10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075DBBA-C899-B26E-4386-794951F0CF4E}"/>
              </a:ext>
            </a:extLst>
          </p:cNvPr>
          <p:cNvSpPr txBox="1"/>
          <p:nvPr/>
        </p:nvSpPr>
        <p:spPr>
          <a:xfrm>
            <a:off x="2294223" y="4748405"/>
            <a:ext cx="821612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Tk20 is an online system used by teacher candidates, mentor teachers, and Professors of Practice to collect and analyze program data.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1D4F83-798A-9F6E-0001-A283A393BA67}"/>
              </a:ext>
            </a:extLst>
          </p:cNvPr>
          <p:cNvSpPr txBox="1"/>
          <p:nvPr/>
        </p:nvSpPr>
        <p:spPr>
          <a:xfrm>
            <a:off x="3818113" y="5563693"/>
            <a:ext cx="4010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Tk20  Support:</a:t>
            </a:r>
            <a:r>
              <a:rPr lang="en-US" sz="2000" dirty="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Tk20@shsu.edu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9A39-93B1-969F-9D79-D52F6ED837EA}"/>
              </a:ext>
            </a:extLst>
          </p:cNvPr>
          <p:cNvSpPr txBox="1"/>
          <p:nvPr/>
        </p:nvSpPr>
        <p:spPr>
          <a:xfrm>
            <a:off x="2379254" y="5986504"/>
            <a:ext cx="80460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 credentials are emailed to individual mentor teachers at the beginning of the semester.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299D5BE4-5D50-24B7-C8CD-0667EC408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C9B4F79-58B5-3855-4C62-0C5909297B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Teacher Candidate	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D13CD8-3FB9-9E40-FF2D-2CC70989A2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2646" y="2353709"/>
            <a:ext cx="2978114" cy="3562997"/>
          </a:xfrm>
        </p:spPr>
        <p:txBody>
          <a:bodyPr/>
          <a:lstStyle/>
          <a:p>
            <a:r>
              <a:rPr lang="en-US" dirty="0"/>
              <a:t>Time log submitted weekly</a:t>
            </a:r>
          </a:p>
          <a:p>
            <a:r>
              <a:rPr lang="en-US" dirty="0"/>
              <a:t>Beginning of the year agreements</a:t>
            </a:r>
          </a:p>
          <a:p>
            <a:r>
              <a:rPr lang="en-US" dirty="0"/>
              <a:t>Dropbox</a:t>
            </a:r>
          </a:p>
          <a:p>
            <a:r>
              <a:rPr lang="en-US" dirty="0"/>
              <a:t>Lesson Plans</a:t>
            </a:r>
          </a:p>
          <a:p>
            <a:r>
              <a:rPr lang="en-US" dirty="0"/>
              <a:t>Self-reflection</a:t>
            </a:r>
          </a:p>
          <a:p>
            <a:r>
              <a:rPr lang="en-US" dirty="0"/>
              <a:t>Dispositions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11DA6F1-B2FA-98A6-5DB8-5038F73F07D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Mentor Teacher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181F8BB-5B6D-42D1-CC49-DF031350A75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/>
              <a:t> Review/Approve forms</a:t>
            </a:r>
          </a:p>
          <a:p>
            <a:r>
              <a:rPr lang="en-US" dirty="0"/>
              <a:t> Electronic signatures and agreements</a:t>
            </a:r>
          </a:p>
          <a:p>
            <a:r>
              <a:rPr lang="en-US" dirty="0"/>
              <a:t>Two progress reports per semester</a:t>
            </a:r>
          </a:p>
          <a:p>
            <a:r>
              <a:rPr lang="en-US" dirty="0"/>
              <a:t>Dispositions and Final Evaluation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E1B586E-5124-2CD7-043F-E3237BB1E8C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Professors of Practice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407A695-6400-4CAA-0C4F-8981D7CF5A6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dirty="0"/>
              <a:t> T-TESS POP cycle</a:t>
            </a:r>
          </a:p>
          <a:p>
            <a:r>
              <a:rPr lang="en-US" dirty="0"/>
              <a:t>Walkthroughs </a:t>
            </a:r>
          </a:p>
          <a:p>
            <a:r>
              <a:rPr lang="en-US" dirty="0"/>
              <a:t>Contact log</a:t>
            </a:r>
          </a:p>
          <a:p>
            <a:r>
              <a:rPr lang="en-US" dirty="0"/>
              <a:t>Dispositions and Final Evaluation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23C0DE0-DFAE-7CDE-8D2D-70B3C60A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Tk20 DOCUMENTATION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5167B4-AA5F-A8F6-4906-19A5132DE4C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logo with orange text&#10;&#10;AI-generated content may be incorrect.">
            <a:extLst>
              <a:ext uri="{FF2B5EF4-FFF2-40B4-BE49-F238E27FC236}">
                <a16:creationId xmlns:a16="http://schemas.microsoft.com/office/drawing/2014/main" id="{6553AEB3-E932-4A23-2E9D-6D4DC079C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4"/>
    </mc:Choice>
    <mc:Fallback xmlns="">
      <p:transition spd="slow" advTm="3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75124-F6F5-6C3E-80DF-B4F5007A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480766"/>
            <a:ext cx="8396345" cy="89288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56423"/>
                </a:solidFill>
                <a:cs typeface="Arial"/>
              </a:rPr>
              <a:t>SIMPLE TRUTHS ABOUT COACHING</a:t>
            </a:r>
            <a:endParaRPr lang="en-US" i="1">
              <a:solidFill>
                <a:srgbClr val="F56423"/>
              </a:solidFill>
              <a:cs typeface="Arial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010207F-C66B-9982-E334-D79AC347D9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218479"/>
              </p:ext>
            </p:extLst>
          </p:nvPr>
        </p:nvGraphicFramePr>
        <p:xfrm>
          <a:off x="746731" y="2107723"/>
          <a:ext cx="10891837" cy="35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4900E87-7521-8E93-79F5-A79D010E2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2" name="Picture 21" descr="A logo with orange text&#10;&#10;AI-generated content may be incorrect.">
            <a:extLst>
              <a:ext uri="{FF2B5EF4-FFF2-40B4-BE49-F238E27FC236}">
                <a16:creationId xmlns:a16="http://schemas.microsoft.com/office/drawing/2014/main" id="{3EE81EBD-73F2-EF94-835E-035B6AFD9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3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98"/>
    </mc:Choice>
    <mc:Fallback xmlns="">
      <p:transition spd="slow" advTm="10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AC7960-D479-7E76-A45D-DD301615A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508831"/>
              </p:ext>
            </p:extLst>
          </p:nvPr>
        </p:nvGraphicFramePr>
        <p:xfrm>
          <a:off x="5412624" y="937548"/>
          <a:ext cx="6014202" cy="519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548B5D9-D9B5-09CA-69A9-C2157EDF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8435C5-5793-3971-AADA-300770B7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97" y="2286696"/>
            <a:ext cx="4840343" cy="1497530"/>
          </a:xfrm>
        </p:spPr>
        <p:txBody>
          <a:bodyPr>
            <a:normAutofit fontScale="90000"/>
          </a:bodyPr>
          <a:lstStyle/>
          <a:p>
            <a:r>
              <a:rPr lang="en-US" sz="5400"/>
              <a:t>THE COACHING CYCLE</a:t>
            </a:r>
          </a:p>
        </p:txBody>
      </p:sp>
      <p:pic>
        <p:nvPicPr>
          <p:cNvPr id="24" name="Picture 23" descr="A logo with orange text&#10;&#10;AI-generated content may be incorrect.">
            <a:extLst>
              <a:ext uri="{FF2B5EF4-FFF2-40B4-BE49-F238E27FC236}">
                <a16:creationId xmlns:a16="http://schemas.microsoft.com/office/drawing/2014/main" id="{8D459751-AEB6-2C4D-1941-C36FBC3C42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6" y="6199238"/>
            <a:ext cx="1489588" cy="8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47"/>
    </mc:Choice>
    <mc:Fallback xmlns="">
      <p:transition spd="slow" advTm="12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SU Branded">
  <a:themeElements>
    <a:clrScheme name="SHSU-COM">
      <a:dk1>
        <a:srgbClr val="000000"/>
      </a:dk1>
      <a:lt1>
        <a:srgbClr val="FFFFFF"/>
      </a:lt1>
      <a:dk2>
        <a:srgbClr val="004853"/>
      </a:dk2>
      <a:lt2>
        <a:srgbClr val="DDCDAE"/>
      </a:lt2>
      <a:accent1>
        <a:srgbClr val="F56423"/>
      </a:accent1>
      <a:accent2>
        <a:srgbClr val="004853"/>
      </a:accent2>
      <a:accent3>
        <a:srgbClr val="A3D237"/>
      </a:accent3>
      <a:accent4>
        <a:srgbClr val="BAA596"/>
      </a:accent4>
      <a:accent5>
        <a:srgbClr val="465D7B"/>
      </a:accent5>
      <a:accent6>
        <a:srgbClr val="BBDDF6"/>
      </a:accent6>
      <a:hlink>
        <a:srgbClr val="F56423"/>
      </a:hlink>
      <a:folHlink>
        <a:srgbClr val="BAA596"/>
      </a:folHlink>
    </a:clrScheme>
    <a:fontScheme name="SS Fonts">
      <a:majorFont>
        <a:latin typeface="Founders Grotesk Medium"/>
        <a:ea typeface=""/>
        <a:cs typeface=""/>
      </a:majorFont>
      <a:minorFont>
        <a:latin typeface="Founders Grotesk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SU Branded" id="{6AEA7F85-6DCD-3D4F-AEE5-6D97F018FDC6}" vid="{084EC82B-3C10-0648-B1DD-8156374209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f99a46-5c9a-4304-b8f7-61146090c7e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BA142B16A7AE4CA28D4B11DAFB8F98" ma:contentTypeVersion="13" ma:contentTypeDescription="Create a new document." ma:contentTypeScope="" ma:versionID="9aa4fb2d2106c05ca266fa8838e0b7e9">
  <xsd:schema xmlns:xsd="http://www.w3.org/2001/XMLSchema" xmlns:xs="http://www.w3.org/2001/XMLSchema" xmlns:p="http://schemas.microsoft.com/office/2006/metadata/properties" xmlns:ns2="7ff99a46-5c9a-4304-b8f7-61146090c7ef" xmlns:ns3="559d3cce-2174-4e72-9221-3692f7043ce5" targetNamespace="http://schemas.microsoft.com/office/2006/metadata/properties" ma:root="true" ma:fieldsID="71e32329d271698ef2fa75f908032ae5" ns2:_="" ns3:_="">
    <xsd:import namespace="7ff99a46-5c9a-4304-b8f7-61146090c7ef"/>
    <xsd:import namespace="559d3cce-2174-4e72-9221-3692f7043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f99a46-5c9a-4304-b8f7-61146090c7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0e6462f-898c-4798-bfd2-dc9ea210d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d3cce-2174-4e72-9221-3692f7043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406449-5BA1-4B48-8D62-32103EECD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3A608A-8A0F-401D-9CAC-0B11024B0D29}">
  <ds:schemaRefs>
    <ds:schemaRef ds:uri="8a003380-3005-4a74-bf7e-5b53564221a7"/>
    <ds:schemaRef ds:uri="eceded88-5d71-4a43-922f-65b8a53570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ff99a46-5c9a-4304-b8f7-61146090c7ef"/>
  </ds:schemaRefs>
</ds:datastoreItem>
</file>

<file path=customXml/itemProps3.xml><?xml version="1.0" encoding="utf-8"?>
<ds:datastoreItem xmlns:ds="http://schemas.openxmlformats.org/officeDocument/2006/customXml" ds:itemID="{52205C70-C72A-4C67-A7CF-CDC530602E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f99a46-5c9a-4304-b8f7-61146090c7ef"/>
    <ds:schemaRef ds:uri="559d3cce-2174-4e72-9221-3692f7043c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SHSU Branded</Template>
  <TotalTime>32</TotalTime>
  <Words>1063</Words>
  <Application>Microsoft Office PowerPoint</Application>
  <PresentationFormat>Widescreen</PresentationFormat>
  <Paragraphs>135</Paragraphs>
  <Slides>17</Slides>
  <Notes>6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SHSU Branded</vt:lpstr>
      <vt:lpstr>PowerPoint Presentation</vt:lpstr>
      <vt:lpstr>OBJECTIVES </vt:lpstr>
      <vt:lpstr>KEY STAKEHOLDERS</vt:lpstr>
      <vt:lpstr>ROLE OF THE MENTOR TEACHER</vt:lpstr>
      <vt:lpstr>EXPECTATIONS</vt:lpstr>
      <vt:lpstr>PowerPoint Presentation</vt:lpstr>
      <vt:lpstr>Tk20 DOCUMENTATION</vt:lpstr>
      <vt:lpstr>SIMPLE TRUTHS ABOUT COACHING</vt:lpstr>
      <vt:lpstr>THE COACHING CYCLE</vt:lpstr>
      <vt:lpstr>WHAT MAKES A COACHING CYCLE SUCCESSFUL?</vt:lpstr>
      <vt:lpstr>KEYS TO SUCCESSFUL COACHING</vt:lpstr>
      <vt:lpstr>ROLE OF THE PROFESSOR OF PRACTICE</vt:lpstr>
      <vt:lpstr>T-TESS OBSERVATION FOR INTERN TEACHERS</vt:lpstr>
      <vt:lpstr>PRIORITIES FOR THE JOURNEY AHEAD</vt:lpstr>
      <vt:lpstr>RESOURCES &amp; DOCUMENTATION OF TRAINING COMPLETION</vt:lpstr>
      <vt:lpstr>Verify Completion of Training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Berg, Helen</dc:creator>
  <cp:lastModifiedBy>Brown, Lisa</cp:lastModifiedBy>
  <cp:revision>4</cp:revision>
  <dcterms:created xsi:type="dcterms:W3CDTF">2024-08-26T19:18:40Z</dcterms:created>
  <dcterms:modified xsi:type="dcterms:W3CDTF">2025-08-22T16:59:19Z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0x010100ACBA142B16A7AE4CA28D4B11DAFB8F98</vt:lpwstr>
  </property>
  <property fmtid="{D5CDD505-2E9C-101B-9397-08002B2CF9AE}" pid="3" name="MediaServiceImageTags">
    <vt:lpwstr/>
  </property>
</Properties>
</file>