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3660" r:id="rId5"/>
  </p:sldMasterIdLst>
  <p:notesMasterIdLst>
    <p:notesMasterId r:id="rId17"/>
  </p:notesMasterIdLst>
  <p:sldIdLst>
    <p:sldId id="258" r:id="rId6"/>
    <p:sldId id="408" r:id="rId7"/>
    <p:sldId id="672" r:id="rId8"/>
    <p:sldId id="673" r:id="rId9"/>
    <p:sldId id="260" r:id="rId10"/>
    <p:sldId id="261" r:id="rId11"/>
    <p:sldId id="262" r:id="rId12"/>
    <p:sldId id="674" r:id="rId13"/>
    <p:sldId id="407" r:id="rId14"/>
    <p:sldId id="697"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61616-7DD5-1B6F-237D-1CE5AEE8ED51}" v="122" dt="2025-08-22T13:28:06.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59" d="100"/>
          <a:sy n="159" d="100"/>
        </p:scale>
        <p:origin x="25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018A7-473C-457A-AEFF-18D584E35715}" type="datetimeFigureOut">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834A9-C630-4AB9-8B0F-316106D8EB97}" type="slidenum">
              <a:t>‹#›</a:t>
            </a:fld>
            <a:endParaRPr lang="en-US"/>
          </a:p>
        </p:txBody>
      </p:sp>
    </p:spTree>
    <p:extLst>
      <p:ext uri="{BB962C8B-B14F-4D97-AF65-F5344CB8AC3E}">
        <p14:creationId xmlns:p14="http://schemas.microsoft.com/office/powerpoint/2010/main" val="401381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Vivian</a:t>
            </a:r>
          </a:p>
        </p:txBody>
      </p:sp>
      <p:sp>
        <p:nvSpPr>
          <p:cNvPr id="4" name="Slide Number Placeholder 3"/>
          <p:cNvSpPr>
            <a:spLocks noGrp="1"/>
          </p:cNvSpPr>
          <p:nvPr>
            <p:ph type="sldNum" sz="quarter" idx="5"/>
          </p:nvPr>
        </p:nvSpPr>
        <p:spPr/>
        <p:txBody>
          <a:bodyPr/>
          <a:lstStyle/>
          <a:p>
            <a:fld id="{A7917EF1-EEF1-4742-8A75-5F39AC1E7B55}" type="slidenum">
              <a:rPr lang="en-US" smtClean="0"/>
              <a:t>1</a:t>
            </a:fld>
            <a:endParaRPr lang="en-US"/>
          </a:p>
        </p:txBody>
      </p:sp>
    </p:spTree>
    <p:extLst>
      <p:ext uri="{BB962C8B-B14F-4D97-AF65-F5344CB8AC3E}">
        <p14:creationId xmlns:p14="http://schemas.microsoft.com/office/powerpoint/2010/main" val="218659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9286" y="1122363"/>
            <a:ext cx="6389225" cy="2387600"/>
          </a:xfrm>
        </p:spPr>
        <p:txBody>
          <a:bodyPr anchor="b"/>
          <a:lstStyle>
            <a:lvl1pPr algn="l">
              <a:defRPr sz="6000" b="1">
                <a:solidFill>
                  <a:srgbClr val="253565"/>
                </a:solidFill>
              </a:defRPr>
            </a:lvl1pPr>
          </a:lstStyle>
          <a:p>
            <a:r>
              <a:rPr lang="en-US"/>
              <a:t>Click to edit Master title style</a:t>
            </a:r>
          </a:p>
        </p:txBody>
      </p:sp>
      <p:sp>
        <p:nvSpPr>
          <p:cNvPr id="3" name="Subtitle 2"/>
          <p:cNvSpPr>
            <a:spLocks noGrp="1"/>
          </p:cNvSpPr>
          <p:nvPr>
            <p:ph type="subTitle" idx="1"/>
          </p:nvPr>
        </p:nvSpPr>
        <p:spPr>
          <a:xfrm>
            <a:off x="509286" y="3613613"/>
            <a:ext cx="6389225" cy="1655762"/>
          </a:xfrm>
        </p:spPr>
        <p:txBody>
          <a:bodyPr/>
          <a:lstStyle>
            <a:lvl1pPr marL="0" indent="0" algn="l">
              <a:buNone/>
              <a:defRPr sz="2400" b="1">
                <a:solidFill>
                  <a:srgbClr val="7675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853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549" y="365125"/>
            <a:ext cx="10416251" cy="1325563"/>
          </a:xfrm>
        </p:spPr>
        <p:txBody>
          <a:bodyPr/>
          <a:lstStyle>
            <a:lvl1pPr>
              <a:defRPr>
                <a:solidFill>
                  <a:srgbClr val="253565"/>
                </a:solidFill>
              </a:defRPr>
            </a:lvl1pPr>
          </a:lstStyle>
          <a:p>
            <a:r>
              <a:rPr lang="en-US"/>
              <a:t>Click to edit Master title style</a:t>
            </a:r>
          </a:p>
        </p:txBody>
      </p:sp>
      <p:sp>
        <p:nvSpPr>
          <p:cNvPr id="3" name="Content Placeholder 2"/>
          <p:cNvSpPr>
            <a:spLocks noGrp="1"/>
          </p:cNvSpPr>
          <p:nvPr>
            <p:ph idx="1"/>
          </p:nvPr>
        </p:nvSpPr>
        <p:spPr>
          <a:xfrm>
            <a:off x="937549" y="1825625"/>
            <a:ext cx="10416251" cy="435133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00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3565"/>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42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253565"/>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7675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040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53565"/>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76757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solidFill>
            <a:schemeClr val="bg1"/>
          </a:solidFill>
        </p:spPr>
        <p:txBody>
          <a:bodyPr anchor="b"/>
          <a:lstStyle>
            <a:lvl1pPr marL="0" indent="0">
              <a:buNone/>
              <a:defRPr sz="2400" b="1">
                <a:solidFill>
                  <a:srgbClr val="76757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868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3565"/>
                </a:solidFill>
              </a:defRPr>
            </a:lvl1pPr>
          </a:lstStyle>
          <a:p>
            <a:r>
              <a:rPr lang="en-US"/>
              <a:t>Click to edit Master title style</a:t>
            </a:r>
          </a:p>
        </p:txBody>
      </p:sp>
    </p:spTree>
    <p:extLst>
      <p:ext uri="{BB962C8B-B14F-4D97-AF65-F5344CB8AC3E}">
        <p14:creationId xmlns:p14="http://schemas.microsoft.com/office/powerpoint/2010/main" val="2491074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212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53565"/>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767575"/>
                </a:solidFill>
              </a:defRPr>
            </a:lvl1pPr>
            <a:lvl2pPr>
              <a:defRPr sz="2800">
                <a:solidFill>
                  <a:srgbClr val="767575"/>
                </a:solidFill>
              </a:defRPr>
            </a:lvl2pPr>
            <a:lvl3pPr>
              <a:defRPr sz="2400">
                <a:solidFill>
                  <a:srgbClr val="767575"/>
                </a:solidFill>
              </a:defRPr>
            </a:lvl3pPr>
            <a:lvl4pPr>
              <a:defRPr sz="2000">
                <a:solidFill>
                  <a:srgbClr val="767575"/>
                </a:solidFill>
              </a:defRPr>
            </a:lvl4pPr>
            <a:lvl5pPr>
              <a:defRPr sz="2000">
                <a:solidFill>
                  <a:srgbClr val="767575"/>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76757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663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53565"/>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76757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7642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1283" y="277790"/>
            <a:ext cx="10969436" cy="1143490"/>
          </a:xfrm>
        </p:spPr>
        <p:txBody>
          <a:bodyPr/>
          <a:lstStyle/>
          <a:p>
            <a:r>
              <a:rPr lang="en-US"/>
              <a:t>Click to edit Master title style</a:t>
            </a:r>
          </a:p>
        </p:txBody>
      </p:sp>
      <p:sp>
        <p:nvSpPr>
          <p:cNvPr id="3" name="ClipArt Placeholder 2"/>
          <p:cNvSpPr>
            <a:spLocks noGrp="1"/>
          </p:cNvSpPr>
          <p:nvPr>
            <p:ph type="clipArt" sz="half" idx="1"/>
          </p:nvPr>
        </p:nvSpPr>
        <p:spPr>
          <a:xfrm>
            <a:off x="611282" y="1599122"/>
            <a:ext cx="5388773" cy="4532806"/>
          </a:xfrm>
        </p:spPr>
        <p:txBody>
          <a:bodyPr/>
          <a:lstStyle/>
          <a:p>
            <a:pPr lvl="0"/>
            <a:endParaRPr lang="en-US" noProof="0"/>
          </a:p>
        </p:txBody>
      </p:sp>
      <p:sp>
        <p:nvSpPr>
          <p:cNvPr id="4" name="Text Placeholder 3"/>
          <p:cNvSpPr>
            <a:spLocks noGrp="1"/>
          </p:cNvSpPr>
          <p:nvPr>
            <p:ph type="body" sz="half" idx="2"/>
          </p:nvPr>
        </p:nvSpPr>
        <p:spPr>
          <a:xfrm>
            <a:off x="6189969" y="1599122"/>
            <a:ext cx="5390751" cy="4532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988035AB-3F77-41A9-9B74-FEE54E5E50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0006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C7A06-20DF-11B2-DBA3-4AD5A0782F72}"/>
              </a:ext>
            </a:extLst>
          </p:cNvPr>
          <p:cNvSpPr/>
          <p:nvPr userDrawn="1"/>
        </p:nvSpPr>
        <p:spPr>
          <a:xfrm>
            <a:off x="6711599"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urple and blue gradient&#10;&#10;Description automatically generated">
            <a:extLst>
              <a:ext uri="{FF2B5EF4-FFF2-40B4-BE49-F238E27FC236}">
                <a16:creationId xmlns:a16="http://schemas.microsoft.com/office/drawing/2014/main" id="{7F2E8E22-8715-DC35-A1D6-9DE0F7D4E592}"/>
              </a:ext>
            </a:extLst>
          </p:cNvPr>
          <p:cNvPicPr>
            <a:picLocks noChangeAspect="1"/>
          </p:cNvPicPr>
          <p:nvPr userDrawn="1"/>
        </p:nvPicPr>
        <p:blipFill>
          <a:blip r:embed="rId2"/>
          <a:stretch>
            <a:fillRect/>
          </a:stretch>
        </p:blipFill>
        <p:spPr>
          <a:xfrm>
            <a:off x="5320146" y="430094"/>
            <a:ext cx="6635667" cy="5551084"/>
          </a:xfrm>
          <a:prstGeom prst="rect">
            <a:avLst/>
          </a:prstGeom>
        </p:spPr>
      </p:pic>
      <p:pic>
        <p:nvPicPr>
          <p:cNvPr id="8" name="Graphic 7">
            <a:extLst>
              <a:ext uri="{FF2B5EF4-FFF2-40B4-BE49-F238E27FC236}">
                <a16:creationId xmlns:a16="http://schemas.microsoft.com/office/drawing/2014/main" id="{CFA543A9-6610-874B-5B5A-83D92322A5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5996376" y="1390616"/>
            <a:ext cx="849017" cy="978035"/>
          </a:xfrm>
          <a:prstGeom prst="rect">
            <a:avLst/>
          </a:prstGeom>
        </p:spPr>
      </p:pic>
      <p:pic>
        <p:nvPicPr>
          <p:cNvPr id="9" name="Graphic 8">
            <a:extLst>
              <a:ext uri="{FF2B5EF4-FFF2-40B4-BE49-F238E27FC236}">
                <a16:creationId xmlns:a16="http://schemas.microsoft.com/office/drawing/2014/main" id="{118BD6AF-5555-EEAD-E54D-5C0AD969A11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8522918" y="4778529"/>
            <a:ext cx="849017" cy="978035"/>
          </a:xfrm>
          <a:prstGeom prst="rect">
            <a:avLst/>
          </a:prstGeom>
        </p:spPr>
      </p:pic>
      <p:sp>
        <p:nvSpPr>
          <p:cNvPr id="12" name="Title 1">
            <a:extLst>
              <a:ext uri="{FF2B5EF4-FFF2-40B4-BE49-F238E27FC236}">
                <a16:creationId xmlns:a16="http://schemas.microsoft.com/office/drawing/2014/main" id="{FC23DEBC-4628-999E-0CE4-A99E4EE0DC4C}"/>
              </a:ext>
            </a:extLst>
          </p:cNvPr>
          <p:cNvSpPr>
            <a:spLocks noGrp="1"/>
          </p:cNvSpPr>
          <p:nvPr>
            <p:ph type="title"/>
          </p:nvPr>
        </p:nvSpPr>
        <p:spPr>
          <a:xfrm>
            <a:off x="6711696" y="1956816"/>
            <a:ext cx="3502152" cy="3218688"/>
          </a:xfrm>
        </p:spPr>
        <p:txBody>
          <a:bodyPr>
            <a:normAutofit/>
          </a:bodyPr>
          <a:lstStyle>
            <a:lvl1pPr algn="ctr">
              <a:lnSpc>
                <a:spcPct val="90000"/>
              </a:lnSpc>
              <a:defRPr sz="3600" baseline="0"/>
            </a:lvl1pPr>
          </a:lstStyle>
          <a:p>
            <a:r>
              <a:rPr lang="en-US"/>
              <a:t>Click to edit Master title style</a:t>
            </a:r>
          </a:p>
        </p:txBody>
      </p:sp>
      <p:sp>
        <p:nvSpPr>
          <p:cNvPr id="10" name="Content Placeholder 7">
            <a:extLst>
              <a:ext uri="{FF2B5EF4-FFF2-40B4-BE49-F238E27FC236}">
                <a16:creationId xmlns:a16="http://schemas.microsoft.com/office/drawing/2014/main" id="{6D3C4B38-CA42-D6E7-A813-594FE780EBB8}"/>
              </a:ext>
            </a:extLst>
          </p:cNvPr>
          <p:cNvSpPr>
            <a:spLocks noGrp="1"/>
          </p:cNvSpPr>
          <p:nvPr>
            <p:ph sz="quarter" idx="15"/>
          </p:nvPr>
        </p:nvSpPr>
        <p:spPr>
          <a:xfrm>
            <a:off x="583724" y="705888"/>
            <a:ext cx="4123944" cy="5758328"/>
          </a:xfrm>
        </p:spPr>
        <p:txBody>
          <a:bodyPr anchor="ctr"/>
          <a:lstStyle>
            <a:lvl1pPr marL="228600" indent="-228600">
              <a:lnSpc>
                <a:spcPct val="100000"/>
              </a:lnSpc>
              <a:spcBef>
                <a:spcPts val="600"/>
              </a:spcBef>
              <a:spcAft>
                <a:spcPts val="1200"/>
              </a:spcAft>
              <a:buFont typeface="Arial" panose="020B0604020202020204" pitchFamily="34" charset="0"/>
              <a:buChar char="•"/>
              <a:defRPr sz="1800" b="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E7106E-AE9C-748D-BFA7-A5C720C40C74}"/>
              </a:ext>
            </a:extLst>
          </p:cNvPr>
          <p:cNvSpPr>
            <a:spLocks noGrp="1"/>
          </p:cNvSpPr>
          <p:nvPr>
            <p:ph type="dt" sz="half" idx="12"/>
          </p:nvPr>
        </p:nvSpPr>
        <p:spPr/>
        <p:txBody>
          <a:bodyPr/>
          <a:lstStyle/>
          <a:p>
            <a:r>
              <a:rPr lang="en-US"/>
              <a:t>20XX</a:t>
            </a:r>
          </a:p>
        </p:txBody>
      </p:sp>
      <p:sp>
        <p:nvSpPr>
          <p:cNvPr id="3" name="Footer Placeholder 2">
            <a:extLst>
              <a:ext uri="{FF2B5EF4-FFF2-40B4-BE49-F238E27FC236}">
                <a16:creationId xmlns:a16="http://schemas.microsoft.com/office/drawing/2014/main" id="{CFE05E23-DC2F-F555-BE36-6A4BA267493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72624F6-261B-7F20-EE2A-8BE5871734E3}"/>
              </a:ext>
            </a:extLst>
          </p:cNvPr>
          <p:cNvSpPr>
            <a:spLocks noGrp="1"/>
          </p:cNvSpPr>
          <p:nvPr>
            <p:ph type="sldNum" sz="quarter" idx="11"/>
          </p:nvPr>
        </p:nvSpPr>
        <p:spPr/>
        <p:txBody>
          <a:bodyPr/>
          <a:lstStyle/>
          <a:p>
            <a:fld id="{98C0CDE5-970C-4CC4-BF43-0DA127E73E82}" type="slidenum">
              <a:rPr lang="en-US" smtClean="0"/>
              <a:pPr/>
              <a:t>‹#›</a:t>
            </a:fld>
            <a:endParaRPr lang="en-US"/>
          </a:p>
        </p:txBody>
      </p:sp>
    </p:spTree>
    <p:extLst>
      <p:ext uri="{BB962C8B-B14F-4D97-AF65-F5344CB8AC3E}">
        <p14:creationId xmlns:p14="http://schemas.microsoft.com/office/powerpoint/2010/main" val="123423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A3E124-5798-04DF-D85C-468DB4EC9F07}"/>
              </a:ext>
            </a:extLst>
          </p:cNvPr>
          <p:cNvSpPr/>
          <p:nvPr userDrawn="1"/>
        </p:nvSpPr>
        <p:spPr>
          <a:xfrm>
            <a:off x="803567"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urple and pink gradient on a black background&#10;&#10;Description automatically generated">
            <a:extLst>
              <a:ext uri="{FF2B5EF4-FFF2-40B4-BE49-F238E27FC236}">
                <a16:creationId xmlns:a16="http://schemas.microsoft.com/office/drawing/2014/main" id="{827662AF-0BAF-6D15-2F77-9241FBB7DDF0}"/>
              </a:ext>
            </a:extLst>
          </p:cNvPr>
          <p:cNvPicPr>
            <a:picLocks noChangeAspect="1"/>
          </p:cNvPicPr>
          <p:nvPr userDrawn="1"/>
        </p:nvPicPr>
        <p:blipFill>
          <a:blip r:embed="rId2"/>
          <a:srcRect r="19398"/>
          <a:stretch>
            <a:fillRect/>
          </a:stretch>
        </p:blipFill>
        <p:spPr>
          <a:xfrm rot="12600000">
            <a:off x="-1186695" y="-47254"/>
            <a:ext cx="8514377" cy="6482357"/>
          </a:xfrm>
          <a:custGeom>
            <a:avLst/>
            <a:gdLst>
              <a:gd name="connsiteX0" fmla="*/ 8514377 w 8514377"/>
              <a:gd name="connsiteY0" fmla="*/ 4473859 h 6482357"/>
              <a:gd name="connsiteX1" fmla="*/ 5035556 w 8514377"/>
              <a:gd name="connsiteY1" fmla="*/ 6482357 h 6482357"/>
              <a:gd name="connsiteX2" fmla="*/ 1109801 w 8514377"/>
              <a:gd name="connsiteY2" fmla="*/ 6482357 h 6482357"/>
              <a:gd name="connsiteX3" fmla="*/ 0 w 8514377"/>
              <a:gd name="connsiteY3" fmla="*/ 4560126 h 6482357"/>
              <a:gd name="connsiteX4" fmla="*/ 0 w 8514377"/>
              <a:gd name="connsiteY4" fmla="*/ 1470700 h 6482357"/>
              <a:gd name="connsiteX5" fmla="*/ 2547328 w 8514377"/>
              <a:gd name="connsiteY5" fmla="*/ 0 h 6482357"/>
              <a:gd name="connsiteX6" fmla="*/ 5931393 w 8514377"/>
              <a:gd name="connsiteY6" fmla="*/ 0 h 648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4377" h="6482357">
                <a:moveTo>
                  <a:pt x="8514377" y="4473859"/>
                </a:moveTo>
                <a:lnTo>
                  <a:pt x="5035556" y="6482357"/>
                </a:lnTo>
                <a:lnTo>
                  <a:pt x="1109801" y="6482357"/>
                </a:lnTo>
                <a:lnTo>
                  <a:pt x="0" y="4560126"/>
                </a:lnTo>
                <a:lnTo>
                  <a:pt x="0" y="1470700"/>
                </a:lnTo>
                <a:lnTo>
                  <a:pt x="2547328" y="0"/>
                </a:lnTo>
                <a:lnTo>
                  <a:pt x="5931393" y="0"/>
                </a:lnTo>
                <a:close/>
              </a:path>
            </a:pathLst>
          </a:custGeom>
        </p:spPr>
      </p:pic>
      <p:sp>
        <p:nvSpPr>
          <p:cNvPr id="2" name="Title 1">
            <a:extLst>
              <a:ext uri="{FF2B5EF4-FFF2-40B4-BE49-F238E27FC236}">
                <a16:creationId xmlns:a16="http://schemas.microsoft.com/office/drawing/2014/main" id="{4A8327A7-341D-40E2-FE83-F00DE9326A41}"/>
              </a:ext>
            </a:extLst>
          </p:cNvPr>
          <p:cNvSpPr>
            <a:spLocks noGrp="1"/>
          </p:cNvSpPr>
          <p:nvPr>
            <p:ph type="title"/>
          </p:nvPr>
        </p:nvSpPr>
        <p:spPr>
          <a:xfrm>
            <a:off x="722376" y="2194560"/>
            <a:ext cx="3621024" cy="2121408"/>
          </a:xfrm>
        </p:spPr>
        <p:txBody>
          <a:bodyPr>
            <a:normAutofit/>
          </a:bodyPr>
          <a:lstStyle>
            <a:lvl1pPr algn="ctr">
              <a:lnSpc>
                <a:spcPct val="90000"/>
              </a:lnSpc>
              <a:defRPr sz="3600" baseline="0"/>
            </a:lvl1pPr>
          </a:lstStyle>
          <a:p>
            <a:r>
              <a:rPr lang="en-US"/>
              <a:t>Click to edit Master title style</a:t>
            </a:r>
          </a:p>
        </p:txBody>
      </p:sp>
      <p:sp>
        <p:nvSpPr>
          <p:cNvPr id="10" name="Content Placeholder 7">
            <a:extLst>
              <a:ext uri="{FF2B5EF4-FFF2-40B4-BE49-F238E27FC236}">
                <a16:creationId xmlns:a16="http://schemas.microsoft.com/office/drawing/2014/main" id="{24DD5641-C57E-F509-6D45-46129581404A}"/>
              </a:ext>
            </a:extLst>
          </p:cNvPr>
          <p:cNvSpPr>
            <a:spLocks noGrp="1"/>
          </p:cNvSpPr>
          <p:nvPr>
            <p:ph sz="quarter" idx="15"/>
          </p:nvPr>
        </p:nvSpPr>
        <p:spPr>
          <a:xfrm>
            <a:off x="7318155" y="393616"/>
            <a:ext cx="3539646" cy="6070600"/>
          </a:xfrm>
        </p:spPr>
        <p:txBody>
          <a:bodyPr anchor="ctr"/>
          <a:lstStyle>
            <a:lvl1pPr marL="0" indent="0">
              <a:lnSpc>
                <a:spcPct val="150000"/>
              </a:lnSpc>
              <a:spcBef>
                <a:spcPts val="0"/>
              </a:spcBef>
              <a:buNone/>
              <a:defRPr sz="1800" b="1"/>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12046-C0D1-8657-A169-8AE89D82B740}"/>
              </a:ext>
            </a:extLst>
          </p:cNvPr>
          <p:cNvSpPr>
            <a:spLocks noGrp="1"/>
          </p:cNvSpPr>
          <p:nvPr>
            <p:ph type="dt" sz="half" idx="12"/>
          </p:nvPr>
        </p:nvSpPr>
        <p:spPr/>
        <p:txBody>
          <a:bodyPr/>
          <a:lstStyle/>
          <a:p>
            <a:r>
              <a:rPr lang="en-US"/>
              <a:t>20XX</a:t>
            </a:r>
          </a:p>
        </p:txBody>
      </p:sp>
      <p:sp>
        <p:nvSpPr>
          <p:cNvPr id="3" name="Footer Placeholder 2">
            <a:extLst>
              <a:ext uri="{FF2B5EF4-FFF2-40B4-BE49-F238E27FC236}">
                <a16:creationId xmlns:a16="http://schemas.microsoft.com/office/drawing/2014/main" id="{DA2EE2E2-CE39-4B10-FFC4-3B077574EC8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5F9EF72-F371-75B2-8BC8-2A3B1BBE25C6}"/>
              </a:ext>
            </a:extLst>
          </p:cNvPr>
          <p:cNvSpPr>
            <a:spLocks noGrp="1"/>
          </p:cNvSpPr>
          <p:nvPr>
            <p:ph type="sldNum" sz="quarter" idx="11"/>
          </p:nvPr>
        </p:nvSpPr>
        <p:spPr/>
        <p:txBody>
          <a:bodyPr/>
          <a:lstStyle/>
          <a:p>
            <a:fld id="{98C0CDE5-970C-4CC4-BF43-0DA127E73E82}" type="slidenum">
              <a:rPr lang="en-US" smtClean="0"/>
              <a:pPr/>
              <a:t>‹#›</a:t>
            </a:fld>
            <a:endParaRPr lang="en-US"/>
          </a:p>
        </p:txBody>
      </p:sp>
      <p:pic>
        <p:nvPicPr>
          <p:cNvPr id="13" name="Graphic 12">
            <a:extLst>
              <a:ext uri="{FF2B5EF4-FFF2-40B4-BE49-F238E27FC236}">
                <a16:creationId xmlns:a16="http://schemas.microsoft.com/office/drawing/2014/main" id="{09442780-F07F-F8E2-0DE6-A7FB6447AE5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72147" y="1177405"/>
            <a:ext cx="849017" cy="978035"/>
          </a:xfrm>
          <a:prstGeom prst="rect">
            <a:avLst/>
          </a:prstGeom>
        </p:spPr>
      </p:pic>
      <p:pic>
        <p:nvPicPr>
          <p:cNvPr id="14" name="Graphic 13">
            <a:extLst>
              <a:ext uri="{FF2B5EF4-FFF2-40B4-BE49-F238E27FC236}">
                <a16:creationId xmlns:a16="http://schemas.microsoft.com/office/drawing/2014/main" id="{8ED62AC7-D4CF-F7E4-7EB6-B462EEB3FB1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4198" y="5028678"/>
            <a:ext cx="849017" cy="978035"/>
          </a:xfrm>
          <a:prstGeom prst="rect">
            <a:avLst/>
          </a:prstGeom>
        </p:spPr>
      </p:pic>
    </p:spTree>
    <p:extLst>
      <p:ext uri="{BB962C8B-B14F-4D97-AF65-F5344CB8AC3E}">
        <p14:creationId xmlns:p14="http://schemas.microsoft.com/office/powerpoint/2010/main" val="51228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C6F74-6576-B646-8488-B1C8FADA120E}" type="datetimeFigureOut">
              <a:rPr lang="en-US" smtClean="0"/>
              <a:t>8/22/2025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EF9A8-9EAE-9942-BEF6-E71D05219539}" type="slidenum">
              <a:rPr lang="en-US" smtClean="0"/>
              <a:t>‹#›</a:t>
            </a:fld>
            <a:endParaRPr lang="en-US"/>
          </a:p>
        </p:txBody>
      </p:sp>
    </p:spTree>
    <p:extLst>
      <p:ext uri="{BB962C8B-B14F-4D97-AF65-F5344CB8AC3E}">
        <p14:creationId xmlns:p14="http://schemas.microsoft.com/office/powerpoint/2010/main" val="281656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dobe Garamond Pro" charset="0"/>
          <a:ea typeface="Adobe Garamond Pro" charset="0"/>
          <a:cs typeface="Adobe Garamon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dobe Garamond Pro" charset="0"/>
          <a:ea typeface="Adobe Garamond Pro" charset="0"/>
          <a:cs typeface="Adobe Garamon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dobe Garamond Pro" charset="0"/>
          <a:ea typeface="Adobe Garamond Pro" charset="0"/>
          <a:cs typeface="Adobe Garamon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dobe Garamond Pro" charset="0"/>
          <a:ea typeface="Adobe Garamond Pro" charset="0"/>
          <a:cs typeface="Adobe Garamon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dobe Garamond Pro" charset="0"/>
          <a:ea typeface="Adobe Garamond Pro" charset="0"/>
          <a:cs typeface="Adobe Garamon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k20.shsu.edu/"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813" y="1122363"/>
            <a:ext cx="8381118" cy="2307390"/>
          </a:xfrm>
        </p:spPr>
        <p:txBody>
          <a:bodyPr>
            <a:normAutofit fontScale="90000"/>
          </a:bodyPr>
          <a:lstStyle/>
          <a:p>
            <a:r>
              <a:rPr lang="en-US">
                <a:latin typeface="Helvetica"/>
                <a:cs typeface="Helvetica"/>
              </a:rPr>
              <a:t>Field Experience Binders</a:t>
            </a:r>
            <a:br>
              <a:rPr lang="en-US"/>
            </a:br>
            <a:r>
              <a:rPr lang="en-US">
                <a:latin typeface="Helvetica"/>
                <a:cs typeface="Helvetica"/>
              </a:rPr>
              <a:t>for Teacher Candidates</a:t>
            </a: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latin typeface="Adobe Garamond Pro"/>
            </a:endParaRPr>
          </a:p>
          <a:p>
            <a:r>
              <a:rPr lang="en-US" dirty="0">
                <a:latin typeface="Adobe Garamond Pro"/>
              </a:rPr>
              <a:t>(updated August 2025)</a:t>
            </a:r>
          </a:p>
        </p:txBody>
      </p:sp>
      <p:grpSp>
        <p:nvGrpSpPr>
          <p:cNvPr id="4" name="Group 3">
            <a:extLst>
              <a:ext uri="{FF2B5EF4-FFF2-40B4-BE49-F238E27FC236}">
                <a16:creationId xmlns:a16="http://schemas.microsoft.com/office/drawing/2014/main" id="{2F3DB44D-23CC-438A-C125-D00FC7865FC8}"/>
              </a:ext>
            </a:extLst>
          </p:cNvPr>
          <p:cNvGrpSpPr/>
          <p:nvPr/>
        </p:nvGrpSpPr>
        <p:grpSpPr>
          <a:xfrm>
            <a:off x="-23914" y="5941115"/>
            <a:ext cx="951829" cy="924789"/>
            <a:chOff x="49155" y="5941115"/>
            <a:chExt cx="951829" cy="924789"/>
          </a:xfrm>
        </p:grpSpPr>
        <p:sp>
          <p:nvSpPr>
            <p:cNvPr id="5" name="Rectangle 4">
              <a:extLst>
                <a:ext uri="{FF2B5EF4-FFF2-40B4-BE49-F238E27FC236}">
                  <a16:creationId xmlns:a16="http://schemas.microsoft.com/office/drawing/2014/main" id="{78CF1E25-7FEE-AC83-E9BF-E14E9A326DDF}"/>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E871E5FF-9AB7-8437-3DE0-58B4A7F01C80}"/>
                </a:ext>
              </a:extLst>
            </p:cNvPr>
            <p:cNvPicPr>
              <a:picLocks noChangeAspect="1"/>
            </p:cNvPicPr>
            <p:nvPr/>
          </p:nvPicPr>
          <p:blipFill>
            <a:blip r:embed="rId3"/>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47741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a:bodyPr>
          <a:lstStyle/>
          <a:p>
            <a:r>
              <a:rPr lang="en-US" u="sng" dirty="0">
                <a:latin typeface="Adobe Garamond Pro"/>
              </a:rPr>
              <a:t>Required Surveys</a:t>
            </a:r>
            <a:r>
              <a:rPr lang="en-US" dirty="0">
                <a:latin typeface="Adobe Garamond Pro"/>
              </a:rPr>
              <a:t> – </a:t>
            </a:r>
            <a:r>
              <a:rPr lang="en-US" i="1" dirty="0">
                <a:latin typeface="Adobe Garamond Pro"/>
              </a:rPr>
              <a:t>Your responses are </a:t>
            </a:r>
            <a:r>
              <a:rPr lang="en-US" b="1" i="1" dirty="0">
                <a:solidFill>
                  <a:schemeClr val="tx1"/>
                </a:solidFill>
                <a:latin typeface="Adobe Garamond Pro"/>
              </a:rPr>
              <a:t>confidential</a:t>
            </a:r>
            <a:r>
              <a:rPr lang="en-US" b="1" i="1" dirty="0">
                <a:latin typeface="Adobe Garamond Pro"/>
              </a:rPr>
              <a:t> </a:t>
            </a:r>
            <a:r>
              <a:rPr lang="en-US" i="1" dirty="0">
                <a:latin typeface="Adobe Garamond Pro"/>
              </a:rPr>
              <a:t>and are </a:t>
            </a:r>
            <a:r>
              <a:rPr lang="en-US" b="1" i="1" dirty="0">
                <a:solidFill>
                  <a:schemeClr val="tx1"/>
                </a:solidFill>
                <a:latin typeface="Adobe Garamond Pro"/>
              </a:rPr>
              <a:t>not shared with your field supervisor or cooperating teacher</a:t>
            </a:r>
            <a:r>
              <a:rPr lang="en-US" b="1" i="1" dirty="0">
                <a:solidFill>
                  <a:srgbClr val="0F0F0F"/>
                </a:solidFill>
                <a:latin typeface="Adobe Garamond Pro"/>
              </a:rPr>
              <a:t>.</a:t>
            </a:r>
          </a:p>
          <a:p>
            <a:pPr lvl="1">
              <a:buFont typeface="Courier New" panose="020B0604020202020204" pitchFamily="34" charset="0"/>
              <a:buChar char="o"/>
            </a:pPr>
            <a:r>
              <a:rPr lang="en-US" dirty="0">
                <a:latin typeface="Adobe Garamond Pro"/>
              </a:rPr>
              <a:t>Services and Operations Survey (complete at the end of your clinical experience)</a:t>
            </a:r>
          </a:p>
          <a:p>
            <a:pPr lvl="1">
              <a:buFont typeface="Courier New" panose="020B0604020202020204" pitchFamily="34" charset="0"/>
              <a:buChar char="o"/>
            </a:pPr>
            <a:r>
              <a:rPr lang="en-US" dirty="0">
                <a:latin typeface="Adobe Garamond Pro"/>
              </a:rPr>
              <a:t>Survey of Field Supervisor (complete at the end of your clinical experience - </a:t>
            </a:r>
            <a:r>
              <a:rPr lang="en-US" i="1" dirty="0">
                <a:latin typeface="Adobe Garamond Pro"/>
              </a:rPr>
              <a:t>one for each</a:t>
            </a:r>
            <a:r>
              <a:rPr lang="en-US" dirty="0">
                <a:latin typeface="Adobe Garamond Pro"/>
              </a:rPr>
              <a:t> SHSU field supervisor)</a:t>
            </a:r>
          </a:p>
          <a:p>
            <a:pPr lvl="1">
              <a:buFont typeface="Courier New" panose="020B0604020202020204" pitchFamily="34" charset="0"/>
              <a:buChar char="o"/>
            </a:pPr>
            <a:r>
              <a:rPr lang="en-US" dirty="0">
                <a:latin typeface="Adobe Garamond Pro"/>
              </a:rPr>
              <a:t>Survey of Cooperating/Mentor/Host Teacher (complete at the end of your clinical experience - </a:t>
            </a:r>
            <a:r>
              <a:rPr lang="en-US" i="1" dirty="0">
                <a:latin typeface="Adobe Garamond Pro"/>
              </a:rPr>
              <a:t>one for each</a:t>
            </a:r>
            <a:r>
              <a:rPr lang="en-US" dirty="0">
                <a:latin typeface="Adobe Garamond Pro"/>
              </a:rPr>
              <a:t> Cooperating Teacher)</a:t>
            </a:r>
          </a:p>
          <a:p>
            <a:pPr lvl="1">
              <a:buFont typeface="Courier New" panose="020B0604020202020204" pitchFamily="34" charset="0"/>
              <a:buChar char="o"/>
            </a:pPr>
            <a:endParaRPr lang="en-US"/>
          </a:p>
          <a:p>
            <a:endParaRPr lang="en-US"/>
          </a:p>
          <a:p>
            <a:endParaRPr lang="en-US"/>
          </a:p>
          <a:p>
            <a:endParaRPr lang="en-US"/>
          </a:p>
          <a:p>
            <a:endParaRPr lang="en-US"/>
          </a:p>
          <a:p>
            <a:endParaRPr lang="en-US"/>
          </a:p>
          <a:p>
            <a:endParaRPr lang="en-US"/>
          </a:p>
        </p:txBody>
      </p:sp>
      <p:grpSp>
        <p:nvGrpSpPr>
          <p:cNvPr id="4" name="Group 3">
            <a:extLst>
              <a:ext uri="{FF2B5EF4-FFF2-40B4-BE49-F238E27FC236}">
                <a16:creationId xmlns:a16="http://schemas.microsoft.com/office/drawing/2014/main" id="{FBA3DC66-B558-C94E-0D7E-EEEB41F2DE92}"/>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54E0F3FA-5FCC-0EE8-D9DE-B20CF291F2C0}"/>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C7199AAE-43E7-D18B-B47F-35A300D39498}"/>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113997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421968-3BF7-4065-ADA3-D6B55B4937E4}"/>
              </a:ext>
            </a:extLst>
          </p:cNvPr>
          <p:cNvSpPr>
            <a:spLocks noGrp="1"/>
          </p:cNvSpPr>
          <p:nvPr>
            <p:ph type="title"/>
          </p:nvPr>
        </p:nvSpPr>
        <p:spPr>
          <a:xfrm>
            <a:off x="489098" y="858718"/>
            <a:ext cx="5019074" cy="4059712"/>
          </a:xfrm>
        </p:spPr>
        <p:txBody>
          <a:bodyPr vert="horz" lIns="91440" tIns="45720" rIns="91440" bIns="45720" rtlCol="0" anchor="b">
            <a:normAutofit fontScale="90000"/>
          </a:bodyPr>
          <a:lstStyle/>
          <a:p>
            <a:r>
              <a:rPr lang="en-US" sz="3400" dirty="0">
                <a:solidFill>
                  <a:schemeClr val="tx1"/>
                </a:solidFill>
                <a:latin typeface="+mj-lt"/>
                <a:ea typeface="+mj-ea"/>
                <a:cs typeface="+mj-cs"/>
              </a:rPr>
              <a:t>Need technical assistance with your field experience binder?</a:t>
            </a:r>
            <a:br>
              <a:rPr lang="en-US" sz="3400" dirty="0">
                <a:latin typeface="+mj-lt"/>
                <a:ea typeface="+mj-ea"/>
                <a:cs typeface="+mj-cs"/>
              </a:rPr>
            </a:br>
            <a:r>
              <a:rPr lang="en-US" sz="3400" dirty="0">
                <a:solidFill>
                  <a:schemeClr val="tx1"/>
                </a:solidFill>
                <a:latin typeface="+mj-lt"/>
                <a:ea typeface="+mj-ea"/>
                <a:cs typeface="+mj-cs"/>
              </a:rPr>
              <a:t> </a:t>
            </a:r>
            <a:br>
              <a:rPr lang="en-US" sz="3400" dirty="0">
                <a:latin typeface="+mj-lt"/>
                <a:ea typeface="+mj-ea"/>
                <a:cs typeface="+mj-cs"/>
              </a:rPr>
            </a:br>
            <a:r>
              <a:rPr lang="en-US" sz="3400" dirty="0">
                <a:solidFill>
                  <a:schemeClr val="tx1"/>
                </a:solidFill>
                <a:latin typeface="+mj-lt"/>
                <a:ea typeface="+mj-ea"/>
                <a:cs typeface="+mj-cs"/>
              </a:rPr>
              <a:t>Please complete this form for assistance or email Tk20@shsu.edu</a:t>
            </a:r>
            <a:br>
              <a:rPr lang="en-US" sz="3400" dirty="0">
                <a:solidFill>
                  <a:schemeClr val="tx1"/>
                </a:solidFill>
                <a:latin typeface="+mj-lt"/>
                <a:ea typeface="+mj-ea"/>
                <a:cs typeface="+mj-cs"/>
              </a:rPr>
            </a:br>
            <a:br>
              <a:rPr lang="en-US" sz="3400" dirty="0">
                <a:latin typeface="+mj-lt"/>
                <a:ea typeface="+mj-ea"/>
                <a:cs typeface="+mj-cs"/>
              </a:rPr>
            </a:br>
            <a:endParaRPr lang="en-US" sz="3400">
              <a:solidFill>
                <a:schemeClr val="tx1"/>
              </a:solidFill>
              <a:latin typeface="+mj-lt"/>
              <a:ea typeface="Calibri Light"/>
              <a:cs typeface="Calibri Light"/>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descr="A qr code on a blue background&#10;&#10;Description automatically generated">
            <a:extLst>
              <a:ext uri="{FF2B5EF4-FFF2-40B4-BE49-F238E27FC236}">
                <a16:creationId xmlns:a16="http://schemas.microsoft.com/office/drawing/2014/main" id="{E99D4E47-61BE-9DDF-0850-75693B99FA94}"/>
              </a:ext>
            </a:extLst>
          </p:cNvPr>
          <p:cNvPicPr>
            <a:picLocks noGrp="1" noChangeAspect="1"/>
          </p:cNvPicPr>
          <p:nvPr>
            <p:ph idx="1"/>
          </p:nvPr>
        </p:nvPicPr>
        <p:blipFill>
          <a:blip r:embed="rId2"/>
          <a:srcRect t="302"/>
          <a:stretch/>
        </p:blipFill>
        <p:spPr>
          <a:xfrm>
            <a:off x="7972732" y="625683"/>
            <a:ext cx="2751508" cy="2743200"/>
          </a:xfrm>
          <a:prstGeom prst="rect">
            <a:avLst/>
          </a:prstGeom>
        </p:spPr>
      </p:pic>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CDA8BEE1-D44C-BA27-ABB9-BBAC7843319E}"/>
              </a:ext>
            </a:extLst>
          </p:cNvPr>
          <p:cNvGrpSpPr/>
          <p:nvPr/>
        </p:nvGrpSpPr>
        <p:grpSpPr>
          <a:xfrm>
            <a:off x="7936783" y="3550309"/>
            <a:ext cx="2823409" cy="2743200"/>
            <a:chOff x="49155" y="5941115"/>
            <a:chExt cx="951829" cy="924789"/>
          </a:xfrm>
        </p:grpSpPr>
        <p:sp>
          <p:nvSpPr>
            <p:cNvPr id="5" name="Rectangle 4">
              <a:extLst>
                <a:ext uri="{FF2B5EF4-FFF2-40B4-BE49-F238E27FC236}">
                  <a16:creationId xmlns:a16="http://schemas.microsoft.com/office/drawing/2014/main" id="{883C6447-90ED-B8D4-61AE-A4E55ED8BBD3}"/>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6B04B912-F8F0-53AA-D934-A17305920D51}"/>
                </a:ext>
              </a:extLst>
            </p:cNvPr>
            <p:cNvPicPr>
              <a:picLocks noChangeAspect="1"/>
            </p:cNvPicPr>
            <p:nvPr/>
          </p:nvPicPr>
          <p:blipFill>
            <a:blip r:embed="rId3"/>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6990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A5B5-11B0-F310-6881-3A9DE536F047}"/>
              </a:ext>
            </a:extLst>
          </p:cNvPr>
          <p:cNvSpPr>
            <a:spLocks noGrp="1"/>
          </p:cNvSpPr>
          <p:nvPr>
            <p:ph type="title"/>
          </p:nvPr>
        </p:nvSpPr>
        <p:spPr/>
        <p:txBody>
          <a:bodyPr/>
          <a:lstStyle/>
          <a:p>
            <a:r>
              <a:rPr lang="en-US"/>
              <a:t>A quick review of terminology</a:t>
            </a:r>
          </a:p>
        </p:txBody>
      </p:sp>
      <p:sp>
        <p:nvSpPr>
          <p:cNvPr id="3" name="Content Placeholder 2">
            <a:extLst>
              <a:ext uri="{FF2B5EF4-FFF2-40B4-BE49-F238E27FC236}">
                <a16:creationId xmlns:a16="http://schemas.microsoft.com/office/drawing/2014/main" id="{B6DA2A98-BC82-4DE3-0EC0-571D2FABC12E}"/>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en-US" u="sng" dirty="0">
                <a:latin typeface="Adobe Garamond Pro"/>
              </a:rPr>
              <a:t>Field Experience Binder</a:t>
            </a:r>
            <a:r>
              <a:rPr lang="en-US" dirty="0">
                <a:latin typeface="Adobe Garamond Pro"/>
              </a:rPr>
              <a:t> – this is the folder of forms that you need to complete during your clinical experience. It resides in Tk20.</a:t>
            </a:r>
            <a:endParaRPr lang="en-US"/>
          </a:p>
          <a:p>
            <a:pPr>
              <a:lnSpc>
                <a:spcPct val="120000"/>
              </a:lnSpc>
            </a:pPr>
            <a:r>
              <a:rPr lang="en-US" u="sng" dirty="0">
                <a:latin typeface="Adobe Garamond Pro"/>
              </a:rPr>
              <a:t>SHSU Field Supervisor</a:t>
            </a:r>
            <a:r>
              <a:rPr lang="en-US" dirty="0">
                <a:latin typeface="Adobe Garamond Pro"/>
              </a:rPr>
              <a:t> – this is your SHSU Field Supervisor or other faculty member that conducts walkthroughs and observations</a:t>
            </a:r>
            <a:endParaRPr lang="en-US" dirty="0"/>
          </a:p>
          <a:p>
            <a:pPr>
              <a:lnSpc>
                <a:spcPct val="120000"/>
              </a:lnSpc>
            </a:pPr>
            <a:r>
              <a:rPr lang="en-US" u="sng" dirty="0">
                <a:latin typeface="Adobe Garamond Pro"/>
              </a:rPr>
              <a:t>Cooperating Teacher </a:t>
            </a:r>
            <a:r>
              <a:rPr lang="en-US" dirty="0">
                <a:latin typeface="Adobe Garamond Pro"/>
              </a:rPr>
              <a:t>– this is your district-based mentor teacher</a:t>
            </a:r>
            <a:endParaRPr lang="en-US" dirty="0"/>
          </a:p>
          <a:p>
            <a:pPr lvl="1">
              <a:lnSpc>
                <a:spcPct val="120000"/>
              </a:lnSpc>
              <a:buFont typeface="Courier New" panose="020B0604020202020204" pitchFamily="34" charset="0"/>
              <a:buChar char="o"/>
            </a:pPr>
            <a:r>
              <a:rPr lang="en-US" dirty="0">
                <a:latin typeface="Adobe Garamond Pro"/>
              </a:rPr>
              <a:t>Mentor teachers must log into Tk20 to complete field experience binder forms.</a:t>
            </a:r>
            <a:endParaRPr lang="en-US"/>
          </a:p>
          <a:p>
            <a:pPr>
              <a:lnSpc>
                <a:spcPct val="120000"/>
              </a:lnSpc>
            </a:pPr>
            <a:r>
              <a:rPr lang="en-US" u="sng" dirty="0" err="1">
                <a:latin typeface="Adobe Garamond Pro"/>
              </a:rPr>
              <a:t>Timelogs</a:t>
            </a:r>
            <a:r>
              <a:rPr lang="en-US" dirty="0">
                <a:latin typeface="Adobe Garamond Pro"/>
              </a:rPr>
              <a:t> – this is how you officially document your field hours.  </a:t>
            </a:r>
            <a:endParaRPr lang="en-US"/>
          </a:p>
          <a:p>
            <a:pPr lvl="1">
              <a:lnSpc>
                <a:spcPct val="120000"/>
              </a:lnSpc>
              <a:buFont typeface="Courier New" panose="020B0604020202020204" pitchFamily="34" charset="0"/>
              <a:buChar char="o"/>
            </a:pPr>
            <a:r>
              <a:rPr lang="en-US" dirty="0">
                <a:latin typeface="Adobe Garamond Pro"/>
              </a:rPr>
              <a:t>Mentor teachers </a:t>
            </a:r>
            <a:r>
              <a:rPr lang="en-US" b="1" dirty="0">
                <a:latin typeface="Adobe Garamond Pro"/>
              </a:rPr>
              <a:t>do not </a:t>
            </a:r>
            <a:r>
              <a:rPr lang="en-US" dirty="0">
                <a:latin typeface="Adobe Garamond Pro"/>
              </a:rPr>
              <a:t>log into Tk20 to approve </a:t>
            </a:r>
            <a:r>
              <a:rPr lang="en-US" dirty="0" err="1">
                <a:latin typeface="Adobe Garamond Pro"/>
              </a:rPr>
              <a:t>timelogs</a:t>
            </a:r>
            <a:r>
              <a:rPr lang="en-US" dirty="0">
                <a:latin typeface="Adobe Garamond Pro"/>
              </a:rPr>
              <a:t>, instead they are emailed a link from Tk20 after you submit your </a:t>
            </a:r>
            <a:r>
              <a:rPr lang="en-US" dirty="0" err="1">
                <a:latin typeface="Adobe Garamond Pro"/>
              </a:rPr>
              <a:t>timelogs</a:t>
            </a:r>
            <a:r>
              <a:rPr lang="en-US" dirty="0">
                <a:latin typeface="Adobe Garamond Pro"/>
              </a:rPr>
              <a:t> for approval (make sure there's no flag next to your </a:t>
            </a:r>
            <a:r>
              <a:rPr lang="en-US" dirty="0" err="1">
                <a:latin typeface="Adobe Garamond Pro"/>
              </a:rPr>
              <a:t>timelogs</a:t>
            </a:r>
            <a:r>
              <a:rPr lang="en-US" dirty="0">
                <a:latin typeface="Adobe Garamond Pro"/>
              </a:rPr>
              <a:t>).</a:t>
            </a:r>
            <a:endParaRPr lang="en-US"/>
          </a:p>
          <a:p>
            <a:pPr lvl="1">
              <a:lnSpc>
                <a:spcPct val="120000"/>
              </a:lnSpc>
              <a:buFont typeface="Courier New" panose="020B0604020202020204" pitchFamily="34" charset="0"/>
              <a:buChar char="o"/>
            </a:pPr>
            <a:r>
              <a:rPr lang="en-US" dirty="0">
                <a:latin typeface="Adobe Garamond Pro"/>
              </a:rPr>
              <a:t>Make sure that you have entered your cooperating teacher's email address correctly.</a:t>
            </a:r>
            <a:endParaRPr lang="en-US"/>
          </a:p>
          <a:p>
            <a:pPr lvl="1">
              <a:lnSpc>
                <a:spcPct val="120000"/>
              </a:lnSpc>
              <a:buFont typeface="Courier New" panose="020B0604020202020204" pitchFamily="34" charset="0"/>
              <a:buChar char="o"/>
            </a:pPr>
            <a:r>
              <a:rPr lang="en-US" dirty="0">
                <a:latin typeface="Adobe Garamond Pro"/>
              </a:rPr>
              <a:t>If their ISD email does not accept emails from Tk20 after repeated attempts (usually due to district firewalls), please ask your mentor teacher if there is another email address to which you can send your </a:t>
            </a:r>
            <a:r>
              <a:rPr lang="en-US" dirty="0" err="1">
                <a:latin typeface="Adobe Garamond Pro"/>
              </a:rPr>
              <a:t>timelogs</a:t>
            </a:r>
            <a:r>
              <a:rPr lang="en-US" dirty="0">
                <a:latin typeface="Adobe Garamond Pro"/>
              </a:rPr>
              <a:t> for approval.</a:t>
            </a:r>
            <a:endParaRPr lang="en-US"/>
          </a:p>
        </p:txBody>
      </p:sp>
      <p:grpSp>
        <p:nvGrpSpPr>
          <p:cNvPr id="4" name="Group 3">
            <a:extLst>
              <a:ext uri="{FF2B5EF4-FFF2-40B4-BE49-F238E27FC236}">
                <a16:creationId xmlns:a16="http://schemas.microsoft.com/office/drawing/2014/main" id="{C95094D9-8CD6-A6CC-95E4-C60EB2708796}"/>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282A17A3-93B6-AC31-C883-DB413D0EC1FB}"/>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EF96EB05-253D-ACF6-1FD2-50141BF1EB75}"/>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23460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E582-1EDB-D402-6D4A-02FDBAACB591}"/>
              </a:ext>
            </a:extLst>
          </p:cNvPr>
          <p:cNvSpPr>
            <a:spLocks noGrp="1"/>
          </p:cNvSpPr>
          <p:nvPr>
            <p:ph type="title"/>
          </p:nvPr>
        </p:nvSpPr>
        <p:spPr/>
        <p:txBody>
          <a:bodyPr/>
          <a:lstStyle/>
          <a:p>
            <a:r>
              <a:rPr lang="en-US">
                <a:solidFill>
                  <a:srgbClr val="FF0000"/>
                </a:solidFill>
              </a:rPr>
              <a:t>The rule on whether or not to click "SUBMIT"</a:t>
            </a:r>
          </a:p>
        </p:txBody>
      </p:sp>
      <p:sp>
        <p:nvSpPr>
          <p:cNvPr id="3" name="Content Placeholder 2">
            <a:extLst>
              <a:ext uri="{FF2B5EF4-FFF2-40B4-BE49-F238E27FC236}">
                <a16:creationId xmlns:a16="http://schemas.microsoft.com/office/drawing/2014/main" id="{8D155901-4ACA-C157-6244-3A0576FFA1AF}"/>
              </a:ext>
            </a:extLst>
          </p:cNvPr>
          <p:cNvSpPr>
            <a:spLocks noGrp="1"/>
          </p:cNvSpPr>
          <p:nvPr>
            <p:ph idx="1"/>
          </p:nvPr>
        </p:nvSpPr>
        <p:spPr/>
        <p:txBody>
          <a:bodyPr vert="horz" lIns="91440" tIns="45720" rIns="91440" bIns="45720" rtlCol="0" anchor="t">
            <a:normAutofit/>
          </a:bodyPr>
          <a:lstStyle/>
          <a:p>
            <a:r>
              <a:rPr lang="en-US" dirty="0">
                <a:solidFill>
                  <a:schemeClr val="tx1"/>
                </a:solidFill>
                <a:latin typeface="Adobe Garamond Pro"/>
              </a:rPr>
              <a:t>Field Experience Binders</a:t>
            </a:r>
          </a:p>
          <a:p>
            <a:pPr lvl="1">
              <a:buFont typeface="Courier New" panose="020B0604020202020204" pitchFamily="34" charset="0"/>
              <a:buChar char="o"/>
            </a:pPr>
            <a:r>
              <a:rPr lang="en-US" dirty="0">
                <a:solidFill>
                  <a:srgbClr val="FF0000"/>
                </a:solidFill>
                <a:latin typeface="Adobe Garamond Pro"/>
              </a:rPr>
              <a:t>DO NOT SUBMIT</a:t>
            </a:r>
            <a:r>
              <a:rPr lang="en-US" dirty="0">
                <a:latin typeface="Adobe Garamond Pro"/>
              </a:rPr>
              <a:t> - press </a:t>
            </a:r>
            <a:r>
              <a:rPr lang="en-US" dirty="0">
                <a:solidFill>
                  <a:srgbClr val="00B050"/>
                </a:solidFill>
                <a:latin typeface="Adobe Garamond Pro"/>
              </a:rPr>
              <a:t>SAVE</a:t>
            </a:r>
            <a:r>
              <a:rPr lang="en-US" dirty="0">
                <a:latin typeface="Adobe Garamond Pro"/>
              </a:rPr>
              <a:t> every time.</a:t>
            </a:r>
            <a:endParaRPr lang="en-US" sz="2800" dirty="0">
              <a:latin typeface="Adobe Garamond Pro"/>
            </a:endParaRPr>
          </a:p>
          <a:p>
            <a:r>
              <a:rPr lang="en-US" dirty="0">
                <a:solidFill>
                  <a:schemeClr val="tx1"/>
                </a:solidFill>
                <a:latin typeface="Adobe Garamond Pro"/>
              </a:rPr>
              <a:t>TCAR </a:t>
            </a:r>
          </a:p>
          <a:p>
            <a:pPr lvl="1">
              <a:buFont typeface="Courier New" panose="020B0604020202020204" pitchFamily="34" charset="0"/>
              <a:buChar char="o"/>
            </a:pPr>
            <a:r>
              <a:rPr lang="en-US" dirty="0">
                <a:solidFill>
                  <a:srgbClr val="00B050"/>
                </a:solidFill>
                <a:latin typeface="Adobe Garamond Pro"/>
              </a:rPr>
              <a:t>SUBMIT</a:t>
            </a:r>
            <a:r>
              <a:rPr lang="en-US" dirty="0">
                <a:latin typeface="Adobe Garamond Pro"/>
              </a:rPr>
              <a:t> - this is an assignment like any other that you must submit for a grade.</a:t>
            </a:r>
          </a:p>
          <a:p>
            <a:r>
              <a:rPr lang="en-US" err="1">
                <a:solidFill>
                  <a:schemeClr val="tx1"/>
                </a:solidFill>
                <a:latin typeface="Adobe Garamond Pro"/>
              </a:rPr>
              <a:t>Timelogs</a:t>
            </a:r>
            <a:r>
              <a:rPr lang="en-US" dirty="0">
                <a:latin typeface="Adobe Garamond Pro"/>
              </a:rPr>
              <a:t> </a:t>
            </a:r>
          </a:p>
          <a:p>
            <a:pPr lvl="1">
              <a:buFont typeface="Courier New" panose="020B0604020202020204" pitchFamily="34" charset="0"/>
              <a:buChar char="o"/>
            </a:pPr>
            <a:r>
              <a:rPr lang="en-US" dirty="0">
                <a:solidFill>
                  <a:srgbClr val="00B050"/>
                </a:solidFill>
                <a:latin typeface="Adobe Garamond Pro"/>
              </a:rPr>
              <a:t>SUBMIT </a:t>
            </a:r>
            <a:r>
              <a:rPr lang="en-US" dirty="0">
                <a:latin typeface="Adobe Garamond Pro"/>
              </a:rPr>
              <a:t>– your </a:t>
            </a:r>
            <a:r>
              <a:rPr lang="en-US" err="1">
                <a:latin typeface="Adobe Garamond Pro"/>
              </a:rPr>
              <a:t>timelogs</a:t>
            </a:r>
            <a:r>
              <a:rPr lang="en-US" dirty="0">
                <a:latin typeface="Adobe Garamond Pro"/>
              </a:rPr>
              <a:t> cannot be approved unless they have been submitted for approval</a:t>
            </a:r>
          </a:p>
        </p:txBody>
      </p:sp>
      <p:grpSp>
        <p:nvGrpSpPr>
          <p:cNvPr id="4" name="Group 3">
            <a:extLst>
              <a:ext uri="{FF2B5EF4-FFF2-40B4-BE49-F238E27FC236}">
                <a16:creationId xmlns:a16="http://schemas.microsoft.com/office/drawing/2014/main" id="{ABB2225C-11E8-B183-0E1B-739295E54379}"/>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DF49B14A-9247-13C0-EA7F-D25F43C5CD24}"/>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250A529F-ED3D-BE74-0E40-D873B40C95A0}"/>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229439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782-CDBE-814F-EFB0-A8CE082D53A0}"/>
              </a:ext>
            </a:extLst>
          </p:cNvPr>
          <p:cNvSpPr>
            <a:spLocks noGrp="1"/>
          </p:cNvSpPr>
          <p:nvPr>
            <p:ph type="title"/>
          </p:nvPr>
        </p:nvSpPr>
        <p:spPr>
          <a:xfrm>
            <a:off x="630936" y="640080"/>
            <a:ext cx="4818888" cy="1481328"/>
          </a:xfrm>
        </p:spPr>
        <p:txBody>
          <a:bodyPr anchor="b">
            <a:normAutofit/>
          </a:bodyPr>
          <a:lstStyle/>
          <a:p>
            <a:r>
              <a:rPr lang="en-US" sz="3800"/>
              <a:t>To access Tk20 -</a:t>
            </a:r>
          </a:p>
        </p:txBody>
      </p:sp>
      <p:sp>
        <p:nvSpPr>
          <p:cNvPr id="3" name="Content Placeholder 2">
            <a:extLst>
              <a:ext uri="{FF2B5EF4-FFF2-40B4-BE49-F238E27FC236}">
                <a16:creationId xmlns:a16="http://schemas.microsoft.com/office/drawing/2014/main" id="{C74F869C-8BFC-26E2-580A-AC8E4961A14D}"/>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2600"/>
              <a:t>Go to: </a:t>
            </a:r>
            <a:r>
              <a:rPr lang="en-US" sz="2600">
                <a:ea typeface="+mn-lt"/>
                <a:cs typeface="+mn-lt"/>
                <a:hlinkClick r:id="rId2"/>
              </a:rPr>
              <a:t>https://tk20.shsu.edu/</a:t>
            </a:r>
            <a:endParaRPr lang="en-US"/>
          </a:p>
          <a:p>
            <a:r>
              <a:rPr lang="en-US" sz="2600">
                <a:ea typeface="+mn-lt"/>
                <a:cs typeface="+mn-lt"/>
              </a:rPr>
              <a:t>Click the blue button</a:t>
            </a:r>
          </a:p>
          <a:p>
            <a:pPr lvl="1">
              <a:buFont typeface="Courier New" panose="020B0604020202020204" pitchFamily="34" charset="0"/>
              <a:buChar char="o"/>
            </a:pPr>
            <a:endParaRPr lang="en-US" sz="2200">
              <a:ea typeface="+mn-lt"/>
              <a:cs typeface="+mn-lt"/>
            </a:endParaRPr>
          </a:p>
          <a:p>
            <a:pPr lvl="1">
              <a:buFont typeface="Courier New" panose="020B0604020202020204" pitchFamily="34" charset="0"/>
              <a:buChar char="o"/>
            </a:pPr>
            <a:endParaRPr lang="en-US" sz="2200">
              <a:ea typeface="+mn-lt"/>
              <a:cs typeface="+mn-lt"/>
            </a:endParaRPr>
          </a:p>
          <a:p>
            <a:pPr lvl="1">
              <a:buFont typeface="Courier New" panose="020B0604020202020204" pitchFamily="34" charset="0"/>
              <a:buChar char="o"/>
            </a:pPr>
            <a:endParaRPr lang="en-US" sz="2200">
              <a:ea typeface="+mn-lt"/>
              <a:cs typeface="+mn-lt"/>
            </a:endParaRPr>
          </a:p>
        </p:txBody>
      </p:sp>
      <p:pic>
        <p:nvPicPr>
          <p:cNvPr id="4" name="Picture 3" descr="A screen shot of a login&#10;&#10;Description automatically generated">
            <a:extLst>
              <a:ext uri="{FF2B5EF4-FFF2-40B4-BE49-F238E27FC236}">
                <a16:creationId xmlns:a16="http://schemas.microsoft.com/office/drawing/2014/main" id="{5BA9BAF2-6213-0B58-621E-E89B4136A772}"/>
              </a:ext>
            </a:extLst>
          </p:cNvPr>
          <p:cNvPicPr>
            <a:picLocks noChangeAspect="1"/>
          </p:cNvPicPr>
          <p:nvPr/>
        </p:nvPicPr>
        <p:blipFill>
          <a:blip r:embed="rId3"/>
          <a:stretch>
            <a:fillRect/>
          </a:stretch>
        </p:blipFill>
        <p:spPr>
          <a:xfrm>
            <a:off x="6099048" y="1081644"/>
            <a:ext cx="5458968" cy="4694711"/>
          </a:xfrm>
          <a:prstGeom prst="rect">
            <a:avLst/>
          </a:prstGeom>
        </p:spPr>
      </p:pic>
      <p:grpSp>
        <p:nvGrpSpPr>
          <p:cNvPr id="5" name="Group 4">
            <a:extLst>
              <a:ext uri="{FF2B5EF4-FFF2-40B4-BE49-F238E27FC236}">
                <a16:creationId xmlns:a16="http://schemas.microsoft.com/office/drawing/2014/main" id="{20C2C1F8-9785-4857-4077-7688A0A4F2C4}"/>
              </a:ext>
            </a:extLst>
          </p:cNvPr>
          <p:cNvGrpSpPr/>
          <p:nvPr/>
        </p:nvGrpSpPr>
        <p:grpSpPr>
          <a:xfrm>
            <a:off x="49155" y="5941115"/>
            <a:ext cx="951829" cy="924789"/>
            <a:chOff x="49155" y="5941115"/>
            <a:chExt cx="951829" cy="924789"/>
          </a:xfrm>
        </p:grpSpPr>
        <p:sp>
          <p:nvSpPr>
            <p:cNvPr id="6" name="Rectangle 5">
              <a:extLst>
                <a:ext uri="{FF2B5EF4-FFF2-40B4-BE49-F238E27FC236}">
                  <a16:creationId xmlns:a16="http://schemas.microsoft.com/office/drawing/2014/main" id="{7E2EF426-228B-16FF-B45A-5250B0DE1DBF}"/>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Picture 6" descr="A logo of a sports team&#10;&#10;Description automatically generated">
              <a:extLst>
                <a:ext uri="{FF2B5EF4-FFF2-40B4-BE49-F238E27FC236}">
                  <a16:creationId xmlns:a16="http://schemas.microsoft.com/office/drawing/2014/main" id="{CA857157-C9DE-91E8-5C45-7831B7691AAD}"/>
                </a:ext>
              </a:extLst>
            </p:cNvPr>
            <p:cNvPicPr>
              <a:picLocks noChangeAspect="1"/>
            </p:cNvPicPr>
            <p:nvPr/>
          </p:nvPicPr>
          <p:blipFill>
            <a:blip r:embed="rId4"/>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37652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4F58-F8B2-FC3D-78B9-0241FA895C7C}"/>
              </a:ext>
            </a:extLst>
          </p:cNvPr>
          <p:cNvSpPr>
            <a:spLocks noGrp="1"/>
          </p:cNvSpPr>
          <p:nvPr>
            <p:ph type="title"/>
          </p:nvPr>
        </p:nvSpPr>
        <p:spPr>
          <a:xfrm>
            <a:off x="630936" y="640823"/>
            <a:ext cx="3584956" cy="5589498"/>
          </a:xfrm>
        </p:spPr>
        <p:txBody>
          <a:bodyPr anchor="ctr">
            <a:normAutofit/>
          </a:bodyPr>
          <a:lstStyle/>
          <a:p>
            <a:r>
              <a:rPr lang="en-US" sz="5400"/>
              <a:t>To access your field experience binder</a:t>
            </a:r>
          </a:p>
        </p:txBody>
      </p:sp>
      <p:pic>
        <p:nvPicPr>
          <p:cNvPr id="4" name="Picture 3" descr="A blue screen with white text&#10;&#10;Description automatically generated">
            <a:extLst>
              <a:ext uri="{FF2B5EF4-FFF2-40B4-BE49-F238E27FC236}">
                <a16:creationId xmlns:a16="http://schemas.microsoft.com/office/drawing/2014/main" id="{621F625E-340C-6447-F1EA-E0F061BAA8F1}"/>
              </a:ext>
            </a:extLst>
          </p:cNvPr>
          <p:cNvPicPr>
            <a:picLocks noChangeAspect="1"/>
          </p:cNvPicPr>
          <p:nvPr/>
        </p:nvPicPr>
        <p:blipFill>
          <a:blip r:embed="rId2"/>
          <a:stretch>
            <a:fillRect/>
          </a:stretch>
        </p:blipFill>
        <p:spPr>
          <a:xfrm>
            <a:off x="4654296" y="1039496"/>
            <a:ext cx="6894576" cy="3096511"/>
          </a:xfrm>
          <a:prstGeom prst="rect">
            <a:avLst/>
          </a:prstGeom>
        </p:spPr>
      </p:pic>
      <p:sp>
        <p:nvSpPr>
          <p:cNvPr id="3" name="Content Placeholder 2">
            <a:extLst>
              <a:ext uri="{FF2B5EF4-FFF2-40B4-BE49-F238E27FC236}">
                <a16:creationId xmlns:a16="http://schemas.microsoft.com/office/drawing/2014/main" id="{2EC02469-BDB3-8A5F-A4EA-6A4EC2AC4ED9}"/>
              </a:ext>
            </a:extLst>
          </p:cNvPr>
          <p:cNvSpPr>
            <a:spLocks noGrp="1"/>
          </p:cNvSpPr>
          <p:nvPr>
            <p:ph idx="1"/>
          </p:nvPr>
        </p:nvSpPr>
        <p:spPr>
          <a:xfrm>
            <a:off x="4654296" y="4798577"/>
            <a:ext cx="6894576" cy="1428487"/>
          </a:xfrm>
        </p:spPr>
        <p:txBody>
          <a:bodyPr vert="horz" lIns="91440" tIns="45720" rIns="91440" bIns="45720" rtlCol="0" anchor="t">
            <a:normAutofit/>
          </a:bodyPr>
          <a:lstStyle/>
          <a:p>
            <a:r>
              <a:rPr lang="en-US" sz="2200"/>
              <a:t>Click on "Field Experience" in the menu on the left </a:t>
            </a:r>
          </a:p>
          <a:p>
            <a:endParaRPr lang="en-US" sz="2200"/>
          </a:p>
        </p:txBody>
      </p:sp>
      <p:grpSp>
        <p:nvGrpSpPr>
          <p:cNvPr id="5" name="Group 4">
            <a:extLst>
              <a:ext uri="{FF2B5EF4-FFF2-40B4-BE49-F238E27FC236}">
                <a16:creationId xmlns:a16="http://schemas.microsoft.com/office/drawing/2014/main" id="{52766401-49AB-D934-B140-6B987A236673}"/>
              </a:ext>
            </a:extLst>
          </p:cNvPr>
          <p:cNvGrpSpPr/>
          <p:nvPr/>
        </p:nvGrpSpPr>
        <p:grpSpPr>
          <a:xfrm>
            <a:off x="49155" y="5941115"/>
            <a:ext cx="951829" cy="924789"/>
            <a:chOff x="49155" y="5941115"/>
            <a:chExt cx="951829" cy="924789"/>
          </a:xfrm>
        </p:grpSpPr>
        <p:sp>
          <p:nvSpPr>
            <p:cNvPr id="6" name="Rectangle 5">
              <a:extLst>
                <a:ext uri="{FF2B5EF4-FFF2-40B4-BE49-F238E27FC236}">
                  <a16:creationId xmlns:a16="http://schemas.microsoft.com/office/drawing/2014/main" id="{693A2497-E398-2A70-29E5-AA6EDC865AC5}"/>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Picture 6" descr="A logo of a sports team&#10;&#10;Description automatically generated">
              <a:extLst>
                <a:ext uri="{FF2B5EF4-FFF2-40B4-BE49-F238E27FC236}">
                  <a16:creationId xmlns:a16="http://schemas.microsoft.com/office/drawing/2014/main" id="{87D9E7D1-5C61-EE41-3F3B-2CE2268FBE8D}"/>
                </a:ext>
              </a:extLst>
            </p:cNvPr>
            <p:cNvPicPr>
              <a:picLocks noChangeAspect="1"/>
            </p:cNvPicPr>
            <p:nvPr/>
          </p:nvPicPr>
          <p:blipFill>
            <a:blip r:embed="rId3"/>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25710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4D46-A3F4-5438-084F-565A0664C290}"/>
              </a:ext>
            </a:extLst>
          </p:cNvPr>
          <p:cNvSpPr>
            <a:spLocks noGrp="1"/>
          </p:cNvSpPr>
          <p:nvPr>
            <p:ph type="title"/>
          </p:nvPr>
        </p:nvSpPr>
        <p:spPr/>
        <p:txBody>
          <a:bodyPr/>
          <a:lstStyle/>
          <a:p>
            <a:r>
              <a:rPr lang="en-US"/>
              <a:t>An overview of the tabs in your field experience binder</a:t>
            </a:r>
          </a:p>
        </p:txBody>
      </p:sp>
      <p:grpSp>
        <p:nvGrpSpPr>
          <p:cNvPr id="3" name="Group 2">
            <a:extLst>
              <a:ext uri="{FF2B5EF4-FFF2-40B4-BE49-F238E27FC236}">
                <a16:creationId xmlns:a16="http://schemas.microsoft.com/office/drawing/2014/main" id="{3E4CDD22-D31D-78DF-3AD4-761A878872E7}"/>
              </a:ext>
            </a:extLst>
          </p:cNvPr>
          <p:cNvGrpSpPr/>
          <p:nvPr/>
        </p:nvGrpSpPr>
        <p:grpSpPr>
          <a:xfrm>
            <a:off x="49155" y="5941115"/>
            <a:ext cx="951829" cy="924789"/>
            <a:chOff x="49155" y="5941115"/>
            <a:chExt cx="951829" cy="924789"/>
          </a:xfrm>
        </p:grpSpPr>
        <p:sp>
          <p:nvSpPr>
            <p:cNvPr id="4" name="Rectangle 3">
              <a:extLst>
                <a:ext uri="{FF2B5EF4-FFF2-40B4-BE49-F238E27FC236}">
                  <a16:creationId xmlns:a16="http://schemas.microsoft.com/office/drawing/2014/main" id="{AB690B4F-DB2C-1E70-B002-A9D1EAF95642}"/>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5" name="Picture 4" descr="A logo of a sports team&#10;&#10;Description automatically generated">
              <a:extLst>
                <a:ext uri="{FF2B5EF4-FFF2-40B4-BE49-F238E27FC236}">
                  <a16:creationId xmlns:a16="http://schemas.microsoft.com/office/drawing/2014/main" id="{BA5FD1BC-7B23-8DEB-A982-EBFE1C02F69F}"/>
                </a:ext>
              </a:extLst>
            </p:cNvPr>
            <p:cNvPicPr>
              <a:picLocks noChangeAspect="1"/>
            </p:cNvPicPr>
            <p:nvPr/>
          </p:nvPicPr>
          <p:blipFill>
            <a:blip r:embed="rId2"/>
            <a:stretch>
              <a:fillRect/>
            </a:stretch>
          </p:blipFill>
          <p:spPr>
            <a:xfrm>
              <a:off x="49155" y="5941116"/>
              <a:ext cx="924788" cy="924788"/>
            </a:xfrm>
            <a:prstGeom prst="rect">
              <a:avLst/>
            </a:prstGeom>
          </p:spPr>
        </p:pic>
      </p:grpSp>
      <p:pic>
        <p:nvPicPr>
          <p:cNvPr id="12" name="Picture 11" descr="A screenshot of a computer&#10;&#10;AI-generated content may be incorrect.">
            <a:extLst>
              <a:ext uri="{FF2B5EF4-FFF2-40B4-BE49-F238E27FC236}">
                <a16:creationId xmlns:a16="http://schemas.microsoft.com/office/drawing/2014/main" id="{CA9F751E-F517-82F6-E059-48F43761651E}"/>
              </a:ext>
            </a:extLst>
          </p:cNvPr>
          <p:cNvPicPr>
            <a:picLocks noChangeAspect="1"/>
          </p:cNvPicPr>
          <p:nvPr/>
        </p:nvPicPr>
        <p:blipFill>
          <a:blip r:embed="rId3"/>
          <a:srcRect l="-153" t="25000" r="-1526" b="-600"/>
          <a:stretch>
            <a:fillRect/>
          </a:stretch>
        </p:blipFill>
        <p:spPr>
          <a:xfrm>
            <a:off x="1638549" y="3012030"/>
            <a:ext cx="8914994" cy="2527245"/>
          </a:xfrm>
          <a:prstGeom prst="rect">
            <a:avLst/>
          </a:prstGeom>
        </p:spPr>
      </p:pic>
    </p:spTree>
    <p:extLst>
      <p:ext uri="{BB962C8B-B14F-4D97-AF65-F5344CB8AC3E}">
        <p14:creationId xmlns:p14="http://schemas.microsoft.com/office/powerpoint/2010/main" val="316090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a:bodyPr>
          <a:lstStyle/>
          <a:p>
            <a:r>
              <a:rPr lang="en-US" u="sng" dirty="0">
                <a:latin typeface="Adobe Garamond Pro"/>
              </a:rPr>
              <a:t>Dropbox</a:t>
            </a:r>
            <a:r>
              <a:rPr lang="en-US" dirty="0">
                <a:latin typeface="Adobe Garamond Pro"/>
              </a:rPr>
              <a:t> – this is a place where you can attach forms such as absence notes as requested by your SHSU field supervisor</a:t>
            </a:r>
          </a:p>
          <a:p>
            <a:r>
              <a:rPr lang="en-US" u="sng" dirty="0">
                <a:latin typeface="Adobe Garamond Pro"/>
              </a:rPr>
              <a:t>Beginning of Clinical Experience Forms</a:t>
            </a:r>
            <a:r>
              <a:rPr lang="en-US" dirty="0">
                <a:latin typeface="Adobe Garamond Pro"/>
              </a:rPr>
              <a:t> – there are five forms for you to complete now at the beginning of your clinical experience</a:t>
            </a:r>
          </a:p>
          <a:p>
            <a:pPr lvl="1">
              <a:buFont typeface="Courier New" panose="020B0604020202020204" pitchFamily="34" charset="0"/>
              <a:buChar char="o"/>
            </a:pPr>
            <a:r>
              <a:rPr lang="en-US" dirty="0">
                <a:latin typeface="Adobe Garamond Pro"/>
              </a:rPr>
              <a:t>Teacher Candidate Dispositions - Candidate Self-Assessment: 1</a:t>
            </a:r>
          </a:p>
          <a:p>
            <a:pPr lvl="1">
              <a:buFont typeface="Courier New" panose="020B0604020202020204" pitchFamily="34" charset="0"/>
              <a:buChar char="o"/>
            </a:pPr>
            <a:r>
              <a:rPr lang="en-US" dirty="0">
                <a:latin typeface="Adobe Garamond Pro"/>
              </a:rPr>
              <a:t>FERPA Consent</a:t>
            </a:r>
          </a:p>
          <a:p>
            <a:pPr lvl="1">
              <a:buFont typeface="Courier New" panose="020B0604020202020204" pitchFamily="34" charset="0"/>
              <a:buChar char="o"/>
            </a:pPr>
            <a:r>
              <a:rPr lang="en-US" dirty="0">
                <a:latin typeface="Adobe Garamond Pro"/>
              </a:rPr>
              <a:t>Standards of Professional Conduct</a:t>
            </a:r>
          </a:p>
          <a:p>
            <a:pPr lvl="1">
              <a:buFont typeface="Courier New" panose="020B0604020202020204" pitchFamily="34" charset="0"/>
              <a:buChar char="o"/>
            </a:pPr>
            <a:r>
              <a:rPr lang="en-US" dirty="0">
                <a:latin typeface="Adobe Garamond Pro"/>
              </a:rPr>
              <a:t>Badge Policy</a:t>
            </a:r>
          </a:p>
          <a:p>
            <a:pPr lvl="1">
              <a:buFont typeface="Courier New" panose="020B0604020202020204" pitchFamily="34" charset="0"/>
              <a:buChar char="o"/>
            </a:pPr>
            <a:r>
              <a:rPr lang="en-US" dirty="0">
                <a:latin typeface="Adobe Garamond Pro"/>
              </a:rPr>
              <a:t>Teacher Candidate Clinical Experience Guidelines - Agreement and Electronic Signature</a:t>
            </a:r>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endParaRPr lang="en-US"/>
          </a:p>
          <a:p>
            <a:endParaRPr lang="en-US"/>
          </a:p>
          <a:p>
            <a:endParaRPr lang="en-US"/>
          </a:p>
          <a:p>
            <a:endParaRPr lang="en-US"/>
          </a:p>
          <a:p>
            <a:endParaRPr lang="en-US"/>
          </a:p>
          <a:p>
            <a:endParaRPr lang="en-US"/>
          </a:p>
        </p:txBody>
      </p:sp>
      <p:grpSp>
        <p:nvGrpSpPr>
          <p:cNvPr id="4" name="Group 3">
            <a:extLst>
              <a:ext uri="{FF2B5EF4-FFF2-40B4-BE49-F238E27FC236}">
                <a16:creationId xmlns:a16="http://schemas.microsoft.com/office/drawing/2014/main" id="{909474F7-AAD9-35BF-9F42-52EDA9C7B406}"/>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4324232D-DE73-72A0-3802-F6C9518FC595}"/>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81F4E1FC-7329-B898-BB53-89D62872B14F}"/>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38244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fontScale="92500" lnSpcReduction="10000"/>
          </a:bodyPr>
          <a:lstStyle/>
          <a:p>
            <a:r>
              <a:rPr lang="en-US" u="sng" dirty="0">
                <a:latin typeface="Adobe Garamond Pro"/>
              </a:rPr>
              <a:t>Pre-Conference, Lesson Plans, Post-Conference</a:t>
            </a:r>
            <a:r>
              <a:rPr lang="en-US" dirty="0">
                <a:latin typeface="Adobe Garamond Pro"/>
              </a:rPr>
              <a:t> – these are part of the T-TESS POP cycle. </a:t>
            </a:r>
          </a:p>
          <a:p>
            <a:pPr lvl="1">
              <a:buFont typeface="Courier New" panose="020B0604020202020204" pitchFamily="34" charset="0"/>
              <a:buChar char="o"/>
            </a:pPr>
            <a:r>
              <a:rPr lang="en-US" dirty="0">
                <a:latin typeface="Adobe Garamond Pro"/>
              </a:rPr>
              <a:t>The number of T-TESS observations that you complete this semester will be based on what pathway you are currently in</a:t>
            </a:r>
          </a:p>
          <a:p>
            <a:pPr lvl="1">
              <a:buFont typeface="Courier New" panose="020B0604020202020204" pitchFamily="34" charset="0"/>
              <a:buChar char="o"/>
            </a:pPr>
            <a:r>
              <a:rPr lang="en-US" dirty="0">
                <a:latin typeface="Adobe Garamond Pro"/>
              </a:rPr>
              <a:t>For Teacher Candidates, please complete these forms</a:t>
            </a:r>
          </a:p>
          <a:p>
            <a:pPr lvl="2">
              <a:buFont typeface="Wingdings" panose="020B0604020202020204" pitchFamily="34" charset="0"/>
              <a:buChar char="§"/>
            </a:pPr>
            <a:r>
              <a:rPr lang="en-US" dirty="0">
                <a:latin typeface="Adobe Garamond Pro"/>
              </a:rPr>
              <a:t>Pre-Conference Lesson Plan and Questions: 1 (First semester)</a:t>
            </a:r>
          </a:p>
          <a:p>
            <a:pPr lvl="2">
              <a:buFont typeface="Wingdings" panose="020B0604020202020204" pitchFamily="34" charset="0"/>
              <a:buChar char="§"/>
            </a:pPr>
            <a:r>
              <a:rPr lang="en-US" dirty="0">
                <a:latin typeface="Adobe Garamond Pro"/>
              </a:rPr>
              <a:t>Pre-Conference Lesson Plan and Questions: 2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Pre-Conference Lesson Plan and Questions: 3 (</a:t>
            </a:r>
            <a:r>
              <a:rPr lang="en-US" sz="2100" dirty="0">
                <a:latin typeface="Adobe Garamond Pro"/>
              </a:rPr>
              <a:t>Second</a:t>
            </a:r>
            <a:r>
              <a:rPr lang="en-US" dirty="0">
                <a:latin typeface="Adobe Garamond Pro"/>
              </a:rPr>
              <a:t> semester)</a:t>
            </a:r>
          </a:p>
          <a:p>
            <a:pPr lvl="2">
              <a:buFont typeface="Wingdings" panose="020B0604020202020204" pitchFamily="34" charset="0"/>
              <a:buChar char="§"/>
            </a:pPr>
            <a:r>
              <a:rPr lang="en-US" dirty="0">
                <a:latin typeface="Adobe Garamond Pro"/>
              </a:rPr>
              <a:t>Pre-Conference Lesson Plan and Questions: 4 (Second semester)</a:t>
            </a:r>
          </a:p>
          <a:p>
            <a:pPr lvl="2">
              <a:buFont typeface="Wingdings" panose="020B0604020202020204" pitchFamily="34" charset="0"/>
              <a:buChar char="§"/>
            </a:pPr>
            <a:r>
              <a:rPr lang="en-US" dirty="0">
                <a:latin typeface="Adobe Garamond Pro"/>
              </a:rPr>
              <a:t>T-TESS Self-Reflection: 1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a:t>
            </a:r>
            <a:r>
              <a:rPr lang="en-US" dirty="0">
                <a:latin typeface="Adobe Garamond Pro"/>
              </a:rPr>
              <a:t>2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a:t>
            </a:r>
            <a:r>
              <a:rPr lang="en-US" dirty="0">
                <a:latin typeface="Adobe Garamond Pro"/>
              </a:rPr>
              <a:t>3 (</a:t>
            </a:r>
            <a:r>
              <a:rPr lang="en-US" sz="2100" dirty="0">
                <a:latin typeface="Adobe Garamond Pro"/>
              </a:rPr>
              <a:t>Second</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a:t>
            </a:r>
            <a:r>
              <a:rPr lang="en-US" dirty="0">
                <a:latin typeface="Adobe Garamond Pro"/>
              </a:rPr>
              <a:t>4 (</a:t>
            </a:r>
            <a:r>
              <a:rPr lang="en-US" sz="2100" dirty="0">
                <a:latin typeface="Adobe Garamond Pro"/>
              </a:rPr>
              <a:t>Second</a:t>
            </a:r>
            <a:r>
              <a:rPr lang="en-US" dirty="0">
                <a:latin typeface="Adobe Garamond Pro"/>
              </a:rPr>
              <a:t> semester)</a:t>
            </a:r>
          </a:p>
          <a:p>
            <a:pPr lvl="2">
              <a:buFont typeface="Wingdings" panose="020B0604020202020204" pitchFamily="34" charset="0"/>
              <a:buChar char="§"/>
            </a:pPr>
            <a:endParaRPr lang="en-US" dirty="0"/>
          </a:p>
          <a:p>
            <a:pPr lvl="1">
              <a:buFont typeface="Courier New" panose="020B0604020202020204" pitchFamily="34" charset="0"/>
              <a:buChar char="o"/>
            </a:pPr>
            <a:endParaRPr lang="en-US" dirty="0">
              <a:highlight>
                <a:srgbClr val="FFFF00"/>
              </a:highlight>
            </a:endParaRPr>
          </a:p>
          <a:p>
            <a:endParaRPr lang="en-US" dirty="0"/>
          </a:p>
          <a:p>
            <a:endParaRPr lang="en-US" dirty="0"/>
          </a:p>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FA31178B-1B10-225C-8D06-F96FEBB6B75A}"/>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B4FF06CB-8327-C1AD-6E6C-D099D8A023FD}"/>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171C8E88-712B-23DB-169E-1D250CDD3757}"/>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69298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a:bodyPr>
          <a:lstStyle/>
          <a:p>
            <a:r>
              <a:rPr lang="en-US" u="sng" dirty="0">
                <a:latin typeface="Adobe Garamond Pro"/>
              </a:rPr>
              <a:t>End of Clinical Experience Forms</a:t>
            </a:r>
            <a:r>
              <a:rPr lang="en-US" dirty="0">
                <a:latin typeface="Adobe Garamond Pro"/>
              </a:rPr>
              <a:t> – complete these at the end of your clinical experience.</a:t>
            </a:r>
          </a:p>
          <a:p>
            <a:pPr lvl="1">
              <a:buFont typeface="Courier New" panose="020B0604020202020204" pitchFamily="34" charset="0"/>
              <a:buChar char="o"/>
            </a:pPr>
            <a:r>
              <a:rPr lang="en-US" dirty="0">
                <a:latin typeface="Adobe Garamond Pro"/>
              </a:rPr>
              <a:t>Teacher Candidate Dispositions - Candidate Self-Assessment: 2</a:t>
            </a:r>
            <a:endParaRPr lang="en-US" dirty="0"/>
          </a:p>
          <a:p>
            <a:pPr lvl="1">
              <a:buFont typeface="Courier New" panose="020B0604020202020204" pitchFamily="34" charset="0"/>
              <a:buChar char="o"/>
            </a:pPr>
            <a:r>
              <a:rPr lang="en-US" dirty="0">
                <a:latin typeface="Adobe Garamond Pro"/>
              </a:rPr>
              <a:t>Teacher Candidate Verification Form</a:t>
            </a:r>
            <a:endParaRPr lang="en-US" dirty="0"/>
          </a:p>
          <a:p>
            <a:pPr lvl="1">
              <a:buFont typeface="Courier New" panose="020B0604020202020204" pitchFamily="34" charset="0"/>
              <a:buChar char="o"/>
            </a:pPr>
            <a:endParaRPr lang="en-US" dirty="0"/>
          </a:p>
          <a:p>
            <a:endParaRPr lang="en-US"/>
          </a:p>
          <a:p>
            <a:endParaRPr lang="en-US"/>
          </a:p>
          <a:p>
            <a:endParaRPr lang="en-US"/>
          </a:p>
          <a:p>
            <a:endParaRPr lang="en-US"/>
          </a:p>
          <a:p>
            <a:endParaRPr lang="en-US"/>
          </a:p>
          <a:p>
            <a:endParaRPr lang="en-US"/>
          </a:p>
        </p:txBody>
      </p:sp>
      <p:grpSp>
        <p:nvGrpSpPr>
          <p:cNvPr id="4" name="Group 3">
            <a:extLst>
              <a:ext uri="{FF2B5EF4-FFF2-40B4-BE49-F238E27FC236}">
                <a16:creationId xmlns:a16="http://schemas.microsoft.com/office/drawing/2014/main" id="{FBA3DC66-B558-C94E-0D7E-EEEB41F2DE92}"/>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54E0F3FA-5FCC-0EE8-D9DE-B20CF291F2C0}"/>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C7199AAE-43E7-D18B-B47F-35A300D39498}"/>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2291491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SHSU">
      <a:dk1>
        <a:srgbClr val="004990"/>
      </a:dk1>
      <a:lt1>
        <a:srgbClr val="FFFFFF"/>
      </a:lt1>
      <a:dk2>
        <a:srgbClr val="807F83"/>
      </a:dk2>
      <a:lt2>
        <a:srgbClr val="E7E6E6"/>
      </a:lt2>
      <a:accent1>
        <a:srgbClr val="F78E1E"/>
      </a:accent1>
      <a:accent2>
        <a:srgbClr val="589BBE"/>
      </a:accent2>
      <a:accent3>
        <a:srgbClr val="003A63"/>
      </a:accent3>
      <a:accent4>
        <a:srgbClr val="6CADDF"/>
      </a:accent4>
      <a:accent5>
        <a:srgbClr val="6CB353"/>
      </a:accent5>
      <a:accent6>
        <a:srgbClr val="BCD6CD"/>
      </a:accent6>
      <a:hlink>
        <a:srgbClr val="004990"/>
      </a:hlink>
      <a:folHlink>
        <a:srgbClr val="589BB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31109692EEC4AA34996ED14BA7017" ma:contentTypeVersion="12" ma:contentTypeDescription="Create a new document." ma:contentTypeScope="" ma:versionID="5242921697e60171191e278fed2c4b49">
  <xsd:schema xmlns:xsd="http://www.w3.org/2001/XMLSchema" xmlns:xs="http://www.w3.org/2001/XMLSchema" xmlns:p="http://schemas.microsoft.com/office/2006/metadata/properties" xmlns:ns2="ce553ee4-bd0d-41b1-931a-cd37f6eb4c96" xmlns:ns3="833a6d76-a312-4876-ac3a-66084c782fed" targetNamespace="http://schemas.microsoft.com/office/2006/metadata/properties" ma:root="true" ma:fieldsID="9497e2d9b6c5ce9de1858ecf1ff74dd3" ns2:_="" ns3:_="">
    <xsd:import namespace="ce553ee4-bd0d-41b1-931a-cd37f6eb4c96"/>
    <xsd:import namespace="833a6d76-a312-4876-ac3a-66084c782f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3ee4-bd0d-41b1-931a-cd37f6eb4c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3a6d76-a312-4876-ac3a-66084c782f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ce553ee4-bd0d-41b1-931a-cd37f6eb4c96" xsi:nil="true"/>
    <SharedWithUsers xmlns="833a6d76-a312-4876-ac3a-66084c782fed">
      <UserInfo>
        <DisplayName/>
        <AccountId xsi:nil="true"/>
        <AccountType/>
      </UserInfo>
    </SharedWithUsers>
  </documentManagement>
</p:properties>
</file>

<file path=customXml/itemProps1.xml><?xml version="1.0" encoding="utf-8"?>
<ds:datastoreItem xmlns:ds="http://schemas.openxmlformats.org/officeDocument/2006/customXml" ds:itemID="{EEDF4F18-0376-4C87-A268-C4CF39EC8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53ee4-bd0d-41b1-931a-cd37f6eb4c96"/>
    <ds:schemaRef ds:uri="833a6d76-a312-4876-ac3a-66084c782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B45BB2-C94D-4141-BE37-9A52C8B64A65}">
  <ds:schemaRefs>
    <ds:schemaRef ds:uri="http://schemas.microsoft.com/sharepoint/v3/contenttype/forms"/>
  </ds:schemaRefs>
</ds:datastoreItem>
</file>

<file path=customXml/itemProps3.xml><?xml version="1.0" encoding="utf-8"?>
<ds:datastoreItem xmlns:ds="http://schemas.openxmlformats.org/officeDocument/2006/customXml" ds:itemID="{F628A8D2-89DC-4DDD-AC65-25015CE0A56C}">
  <ds:schemaRefs>
    <ds:schemaRef ds:uri="http://schemas.microsoft.com/office/2006/metadata/properties"/>
    <ds:schemaRef ds:uri="http://schemas.microsoft.com/office/infopath/2007/PartnerControls"/>
    <ds:schemaRef ds:uri="ce553ee4-bd0d-41b1-931a-cd37f6eb4c96"/>
    <ds:schemaRef ds:uri="833a6d76-a312-4876-ac3a-66084c782fe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666</Words>
  <Application>Microsoft Office PowerPoint</Application>
  <PresentationFormat>Widescreen</PresentationFormat>
  <Paragraphs>80</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Adobe Garamond Pro</vt:lpstr>
      <vt:lpstr>Aptos</vt:lpstr>
      <vt:lpstr>Aptos Display</vt:lpstr>
      <vt:lpstr>Arial</vt:lpstr>
      <vt:lpstr>Calibri</vt:lpstr>
      <vt:lpstr>Courier New</vt:lpstr>
      <vt:lpstr>Helvetica</vt:lpstr>
      <vt:lpstr>Wingdings</vt:lpstr>
      <vt:lpstr>office theme</vt:lpstr>
      <vt:lpstr>1_Office Theme</vt:lpstr>
      <vt:lpstr>Field Experience Binders for Teacher Candidates</vt:lpstr>
      <vt:lpstr>A quick review of terminology</vt:lpstr>
      <vt:lpstr>The rule on whether or not to click "SUBMIT"</vt:lpstr>
      <vt:lpstr>To access Tk20 -</vt:lpstr>
      <vt:lpstr>To access your field experience binder</vt:lpstr>
      <vt:lpstr>An overview of the tabs in your field experience binder</vt:lpstr>
      <vt:lpstr>An overview of the tabs in your field experience binder (continued)</vt:lpstr>
      <vt:lpstr>An overview of the tabs in your field experience binder (continued)</vt:lpstr>
      <vt:lpstr>An overview of the tabs in your field experience binder (continued)</vt:lpstr>
      <vt:lpstr>An overview of the tabs in your field experience binder (continued)</vt:lpstr>
      <vt:lpstr>Need technical assistance with your field experience binder?   Please complete this form for assistance or email Tk20@shsu.edu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Blackwell, Vivian</cp:lastModifiedBy>
  <cp:revision>70</cp:revision>
  <dcterms:created xsi:type="dcterms:W3CDTF">2013-07-15T20:26:40Z</dcterms:created>
  <dcterms:modified xsi:type="dcterms:W3CDTF">2025-08-22T13:34:44Z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0x01010003031109692EEC4AA34996ED14BA7017</vt:lpwstr>
  </property>
  <property fmtid="{D5CDD505-2E9C-101B-9397-08002B2CF9AE}" pid="3" name="Order">
    <vt:r8>460500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